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9" r:id="rId4"/>
    <p:sldId id="276" r:id="rId5"/>
    <p:sldId id="260" r:id="rId6"/>
    <p:sldId id="275" r:id="rId7"/>
    <p:sldId id="271" r:id="rId8"/>
    <p:sldId id="272" r:id="rId9"/>
    <p:sldId id="273" r:id="rId10"/>
    <p:sldId id="274" r:id="rId11"/>
    <p:sldId id="270" r:id="rId12"/>
    <p:sldId id="261" r:id="rId13"/>
    <p:sldId id="262" r:id="rId14"/>
    <p:sldId id="285" r:id="rId15"/>
    <p:sldId id="263" r:id="rId16"/>
    <p:sldId id="281" r:id="rId17"/>
    <p:sldId id="282" r:id="rId18"/>
    <p:sldId id="284" r:id="rId19"/>
    <p:sldId id="277" r:id="rId20"/>
    <p:sldId id="278" r:id="rId21"/>
    <p:sldId id="279" r:id="rId22"/>
    <p:sldId id="280" r:id="rId23"/>
    <p:sldId id="264" r:id="rId24"/>
    <p:sldId id="266" r:id="rId25"/>
    <p:sldId id="265" r:id="rId26"/>
    <p:sldId id="267" r:id="rId27"/>
    <p:sldId id="268" r:id="rId2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5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43"/>
      </p:cViewPr>
      <p:guideLst>
        <p:guide orient="horz" pos="285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26049-29C0-42C1-BE24-B15B6AD50956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CF24B-F87F-4242-8C8D-F907521317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46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F24B-F87F-4242-8C8D-F9075213177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558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F24B-F87F-4242-8C8D-F9075213177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44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F24B-F87F-4242-8C8D-F9075213177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949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F24B-F87F-4242-8C8D-F9075213177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28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48400"/>
            <a:ext cx="952500" cy="2762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525" y="380999"/>
            <a:ext cx="762000" cy="209550"/>
          </a:xfrm>
          <a:custGeom>
            <a:avLst/>
            <a:gdLst/>
            <a:ahLst/>
            <a:cxnLst/>
            <a:rect l="l" t="t" r="r" b="b"/>
            <a:pathLst>
              <a:path w="762000" h="209550">
                <a:moveTo>
                  <a:pt x="762000" y="46101"/>
                </a:moveTo>
                <a:lnTo>
                  <a:pt x="713625" y="46101"/>
                </a:lnTo>
                <a:lnTo>
                  <a:pt x="713625" y="163449"/>
                </a:lnTo>
                <a:lnTo>
                  <a:pt x="762000" y="163449"/>
                </a:lnTo>
                <a:lnTo>
                  <a:pt x="762000" y="46101"/>
                </a:lnTo>
                <a:close/>
              </a:path>
              <a:path w="762000" h="209550">
                <a:moveTo>
                  <a:pt x="762000" y="0"/>
                </a:moveTo>
                <a:lnTo>
                  <a:pt x="0" y="0"/>
                </a:lnTo>
                <a:lnTo>
                  <a:pt x="0" y="45720"/>
                </a:lnTo>
                <a:lnTo>
                  <a:pt x="0" y="163830"/>
                </a:lnTo>
                <a:lnTo>
                  <a:pt x="0" y="209550"/>
                </a:lnTo>
                <a:lnTo>
                  <a:pt x="762000" y="209550"/>
                </a:lnTo>
                <a:lnTo>
                  <a:pt x="762000" y="163830"/>
                </a:lnTo>
                <a:lnTo>
                  <a:pt x="48374" y="163830"/>
                </a:lnTo>
                <a:lnTo>
                  <a:pt x="48374" y="45720"/>
                </a:lnTo>
                <a:lnTo>
                  <a:pt x="762000" y="45720"/>
                </a:lnTo>
                <a:lnTo>
                  <a:pt x="762000" y="0"/>
                </a:lnTo>
                <a:close/>
              </a:path>
            </a:pathLst>
          </a:custGeom>
          <a:solidFill>
            <a:srgbClr val="00B38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733425"/>
            <a:ext cx="2219325" cy="54292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81000" y="3886200"/>
            <a:ext cx="533400" cy="57150"/>
          </a:xfrm>
          <a:custGeom>
            <a:avLst/>
            <a:gdLst/>
            <a:ahLst/>
            <a:cxnLst/>
            <a:rect l="l" t="t" r="r" b="b"/>
            <a:pathLst>
              <a:path w="533400" h="57150">
                <a:moveTo>
                  <a:pt x="533400" y="0"/>
                </a:moveTo>
                <a:lnTo>
                  <a:pt x="0" y="0"/>
                </a:lnTo>
                <a:lnTo>
                  <a:pt x="0" y="57150"/>
                </a:lnTo>
                <a:lnTo>
                  <a:pt x="533400" y="57150"/>
                </a:lnTo>
                <a:lnTo>
                  <a:pt x="533400" y="0"/>
                </a:lnTo>
                <a:close/>
              </a:path>
            </a:pathLst>
          </a:custGeom>
          <a:solidFill>
            <a:srgbClr val="00A9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 rot="10800000" flipV="1">
            <a:off x="228600" y="2743200"/>
            <a:ext cx="1127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CAREER PREVIEW PROGRAM PROJECT</a:t>
            </a:r>
            <a:endParaRPr lang="en-I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F43C16-E714-4599-961C-96CB80C9A7AD}"/>
              </a:ext>
            </a:extLst>
          </p:cNvPr>
          <p:cNvSpPr txBox="1"/>
          <p:nvPr/>
        </p:nvSpPr>
        <p:spPr>
          <a:xfrm>
            <a:off x="87212" y="74273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III. Monitoring Setup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71314-99AA-421D-99FA-927E9B7AE647}"/>
              </a:ext>
            </a:extLst>
          </p:cNvPr>
          <p:cNvSpPr/>
          <p:nvPr/>
        </p:nvSpPr>
        <p:spPr>
          <a:xfrm>
            <a:off x="228600" y="174624"/>
            <a:ext cx="99822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Install And Start Grafana: (Port 3000)</a:t>
            </a:r>
          </a:p>
          <a:p>
            <a:r>
              <a:rPr lang="en-US" dirty="0" err="1"/>
              <a:t>sudo</a:t>
            </a:r>
            <a:r>
              <a:rPr lang="en-US" dirty="0"/>
              <a:t> yum install -y https://dl.grafana.com/oss/release/grafana-10.0.3-1.x86_64.rpm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</a:t>
            </a:r>
            <a:r>
              <a:rPr lang="en-US" dirty="0" err="1"/>
              <a:t>reexec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</a:t>
            </a:r>
            <a:r>
              <a:rPr lang="en-US" dirty="0" err="1"/>
              <a:t>grafana</a:t>
            </a:r>
            <a:r>
              <a:rPr lang="en-US" dirty="0"/>
              <a:t>-server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grafana</a:t>
            </a:r>
            <a:r>
              <a:rPr lang="en-US" dirty="0"/>
              <a:t>-server</a:t>
            </a:r>
          </a:p>
          <a:p>
            <a:endParaRPr kumimoji="0" lang="en-US" sz="3200" b="0" i="0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D4F73-3682-4C49-B266-77688583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4" y="1950080"/>
            <a:ext cx="5334000" cy="334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CACCAA-FC42-4C69-9452-939B80367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73" y="3886200"/>
            <a:ext cx="5961923" cy="224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9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20015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43000" y="1295400"/>
            <a:ext cx="3516630" cy="2879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This presentation outlines our setup for monitoring Kafka memory and system metrics. We use Prometheus-style exporters to capture key performance data. Our pipeline simulates Kafka message load and logs usage over time.</a:t>
            </a:r>
          </a:p>
          <a:p>
            <a:endParaRPr lang="en-US" altLang="en-US"/>
          </a:p>
          <a:p>
            <a:endParaRPr lang="en-US"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1200150" y="533400"/>
            <a:ext cx="6866255" cy="447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en-US" sz="2800" b="1" spc="13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lt"/>
              </a:rPr>
              <a:t>Collecting Metrics: Kafka &amp; Prometheus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905000"/>
            <a:ext cx="6636385" cy="29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42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352800" y="533400"/>
            <a:ext cx="5183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lt"/>
              </a:rPr>
              <a:t>Monitoring Pipeline Overview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953000" y="1295400"/>
            <a:ext cx="53740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>
                <a:solidFill>
                  <a:schemeClr val="tx1"/>
                </a:solidFill>
                <a:latin typeface="Calibri" panose="020F0502020204030204"/>
                <a:cs typeface="Calibri" panose="020F0502020204030204"/>
                <a:sym typeface="+mn-ea"/>
              </a:rPr>
              <a:t>Our system monitors Kafka memory and system metrics. It uses Prometheus exporters to collect data. The pipeline simulates message load and logs metrics to a CSV file.</a:t>
            </a:r>
            <a:endParaRPr lang="en-US" altLang="en-US"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  <a:p>
            <a:endParaRPr lang="en-US" altLang="en-US" sz="1800">
              <a:solidFill>
                <a:schemeClr val="tx1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648"/>
            <a:ext cx="1060753" cy="975514"/>
          </a:xfrm>
          <a:prstGeom prst="rect">
            <a:avLst/>
          </a:prstGeom>
        </p:spPr>
      </p:pic>
      <p:pic>
        <p:nvPicPr>
          <p:cNvPr id="20" name="Picture 19" descr="ChatGPT Image Jun 15, 2025, 10_59_24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62200"/>
            <a:ext cx="2776855" cy="314833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029200" y="2895599"/>
            <a:ext cx="886460" cy="1063625"/>
          </a:xfrm>
          <a:custGeom>
            <a:avLst/>
            <a:gdLst/>
            <a:ahLst/>
            <a:cxnLst/>
            <a:rect l="l" t="t" r="r" b="b"/>
            <a:pathLst>
              <a:path w="886460" h="1063625">
                <a:moveTo>
                  <a:pt x="886053" y="0"/>
                </a:moveTo>
                <a:lnTo>
                  <a:pt x="443026" y="177215"/>
                </a:lnTo>
                <a:lnTo>
                  <a:pt x="0" y="0"/>
                </a:lnTo>
                <a:lnTo>
                  <a:pt x="0" y="886015"/>
                </a:lnTo>
                <a:lnTo>
                  <a:pt x="443026" y="1063231"/>
                </a:lnTo>
                <a:lnTo>
                  <a:pt x="886053" y="886015"/>
                </a:lnTo>
                <a:lnTo>
                  <a:pt x="886053" y="0"/>
                </a:lnTo>
                <a:close/>
              </a:path>
            </a:pathLst>
          </a:custGeom>
          <a:solidFill>
            <a:srgbClr val="2830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5029200" y="3962399"/>
            <a:ext cx="886460" cy="1063625"/>
          </a:xfrm>
          <a:custGeom>
            <a:avLst/>
            <a:gdLst/>
            <a:ahLst/>
            <a:cxnLst/>
            <a:rect l="l" t="t" r="r" b="b"/>
            <a:pathLst>
              <a:path w="886460" h="1063625">
                <a:moveTo>
                  <a:pt x="886053" y="0"/>
                </a:moveTo>
                <a:lnTo>
                  <a:pt x="443026" y="177215"/>
                </a:lnTo>
                <a:lnTo>
                  <a:pt x="0" y="0"/>
                </a:lnTo>
                <a:lnTo>
                  <a:pt x="0" y="886015"/>
                </a:lnTo>
                <a:lnTo>
                  <a:pt x="443026" y="1063231"/>
                </a:lnTo>
                <a:lnTo>
                  <a:pt x="886053" y="886015"/>
                </a:lnTo>
                <a:lnTo>
                  <a:pt x="886053" y="0"/>
                </a:lnTo>
                <a:close/>
              </a:path>
            </a:pathLst>
          </a:custGeom>
          <a:solidFill>
            <a:srgbClr val="2830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5029200" y="5029199"/>
            <a:ext cx="886460" cy="1063625"/>
          </a:xfrm>
          <a:custGeom>
            <a:avLst/>
            <a:gdLst/>
            <a:ahLst/>
            <a:cxnLst/>
            <a:rect l="l" t="t" r="r" b="b"/>
            <a:pathLst>
              <a:path w="886460" h="1063625">
                <a:moveTo>
                  <a:pt x="886053" y="0"/>
                </a:moveTo>
                <a:lnTo>
                  <a:pt x="443026" y="177215"/>
                </a:lnTo>
                <a:lnTo>
                  <a:pt x="0" y="0"/>
                </a:lnTo>
                <a:lnTo>
                  <a:pt x="0" y="886015"/>
                </a:lnTo>
                <a:lnTo>
                  <a:pt x="443026" y="1063231"/>
                </a:lnTo>
                <a:lnTo>
                  <a:pt x="886053" y="886015"/>
                </a:lnTo>
                <a:lnTo>
                  <a:pt x="886053" y="0"/>
                </a:lnTo>
                <a:close/>
              </a:path>
            </a:pathLst>
          </a:custGeom>
          <a:solidFill>
            <a:srgbClr val="2830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Box 7"/>
          <p:cNvSpPr txBox="1"/>
          <p:nvPr/>
        </p:nvSpPr>
        <p:spPr>
          <a:xfrm>
            <a:off x="5254625" y="3276600"/>
            <a:ext cx="3048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50" dirty="0">
                <a:solidFill>
                  <a:srgbClr val="EBECEF"/>
                </a:solidFill>
                <a:latin typeface="Book Antiqua" panose="02040602050305030304"/>
                <a:cs typeface="Book Antiqua" panose="02040602050305030304"/>
                <a:sym typeface="+mn-ea"/>
              </a:rPr>
              <a:t>1</a:t>
            </a:r>
            <a:endParaRPr lang="en-US" sz="2100" spc="-50" dirty="0">
              <a:solidFill>
                <a:srgbClr val="EBECEF"/>
              </a:solidFill>
              <a:latin typeface="Book Antiqua" panose="02040602050305030304"/>
              <a:cs typeface="Book Antiqua" panose="02040602050305030304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254625" y="4287520"/>
            <a:ext cx="3841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100" spc="-50" dirty="0">
                <a:solidFill>
                  <a:srgbClr val="EBECEF"/>
                </a:solidFill>
                <a:latin typeface="Book Antiqua" panose="02040602050305030304"/>
                <a:cs typeface="Book Antiqua" panose="02040602050305030304"/>
                <a:sym typeface="+mn-ea"/>
              </a:rPr>
              <a:t>2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254625" y="5298440"/>
            <a:ext cx="327660" cy="423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100" spc="-50" dirty="0">
                <a:solidFill>
                  <a:srgbClr val="EBECEF"/>
                </a:solidFill>
                <a:latin typeface="Book Antiqua" panose="02040602050305030304"/>
                <a:cs typeface="Book Antiqua" panose="02040602050305030304"/>
                <a:sym typeface="+mn-ea"/>
              </a:rPr>
              <a:t>3</a:t>
            </a:r>
          </a:p>
        </p:txBody>
      </p:sp>
      <p:sp>
        <p:nvSpPr>
          <p:cNvPr id="11" name="object 9"/>
          <p:cNvSpPr txBox="1"/>
          <p:nvPr/>
        </p:nvSpPr>
        <p:spPr>
          <a:xfrm>
            <a:off x="6172200" y="3190240"/>
            <a:ext cx="4725670" cy="586740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en-US" sz="1750" dirty="0">
                <a:solidFill>
                  <a:schemeClr val="tx1"/>
                </a:solidFill>
                <a:latin typeface="Book Antiqua" panose="02040602050305030304"/>
                <a:cs typeface="Book Antiqua" panose="02040602050305030304"/>
                <a:sym typeface="+mn-ea"/>
              </a:rPr>
              <a:t>Kafka Message Load.</a:t>
            </a:r>
            <a:endParaRPr lang="en-US" altLang="en-US" sz="1750" dirty="0">
              <a:solidFill>
                <a:schemeClr val="tx1"/>
              </a:solidFill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lang="en-US" altLang="en-US" sz="1750" dirty="0">
              <a:solidFill>
                <a:schemeClr val="tx1"/>
              </a:solidFill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2200" y="4195445"/>
            <a:ext cx="3249295" cy="521335"/>
          </a:xfrm>
          <a:prstGeom prst="rect">
            <a:avLst/>
          </a:prstGeom>
        </p:spPr>
        <p:txBody>
          <a:bodyPr vert="horz" wrap="square" lIns="0" tIns="1143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en-US" sz="1750" dirty="0">
                <a:solidFill>
                  <a:schemeClr val="tx1"/>
                </a:solidFill>
                <a:latin typeface="Book Antiqua" panose="02040602050305030304"/>
                <a:cs typeface="Book Antiqua" panose="02040602050305030304"/>
              </a:rPr>
              <a:t>Node Exporter &amp; JMX Exporter.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172200" y="5298440"/>
            <a:ext cx="2540635" cy="280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altLang="en-US" sz="1750" dirty="0">
                <a:solidFill>
                  <a:schemeClr val="tx1"/>
                </a:solidFill>
                <a:latin typeface="Book Antiqua" panose="02040602050305030304"/>
                <a:cs typeface="Book Antiqua" panose="02040602050305030304"/>
              </a:rPr>
              <a:t>Metric Collection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14400" y="438785"/>
            <a:ext cx="51542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Brygada 1918 Bold" pitchFamily="34" charset="-122"/>
                <a:cs typeface="+mj-lt"/>
                <a:sym typeface="+mn-ea"/>
              </a:rPr>
              <a:t>Main Metrics Scraping Script</a:t>
            </a:r>
          </a:p>
          <a:p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066800" y="1752600"/>
            <a:ext cx="4485640" cy="1790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  <a:ea typeface="Montserrat Medium" pitchFamily="34" charset="-122"/>
                <a:cs typeface="+mn-lt"/>
                <a:sym typeface="+mn-ea"/>
              </a:rPr>
              <a:t>This script collects Kafka and system metrics. It uses JMX Exporter (port 7071) and Node Exporter (port 9100). Metrics include Kafka messages/bytes and system CPU/memory/disk usage.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4495800"/>
            <a:ext cx="4199890" cy="810260"/>
          </a:xfrm>
        </p:spPr>
        <p:txBody>
          <a:bodyPr>
            <a:no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00" dirty="0">
                <a:solidFill>
                  <a:schemeClr val="tx1"/>
                </a:solidFill>
                <a:ea typeface="Montserrat Medium" pitchFamily="34" charset="-122"/>
                <a:cs typeface="+mn-lt"/>
                <a:sym typeface="+mn-ea"/>
              </a:rPr>
              <a:t>The script logs all collected metrics to 'kafka_node_metrics.csv' every 4 seconds.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20850"/>
            <a:ext cx="6147435" cy="3585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791200" y="1752600"/>
            <a:ext cx="6324600" cy="2714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F4CAB8"/>
                </a:solidFill>
                <a:highlight>
                  <a:srgbClr val="4D17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  <a:sym typeface="+mn-ea"/>
              </a:rPr>
              <a:t>#Memory Usagemem_total = extract_value("node_memory_MemTotal_bytes",{})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F4CAB8"/>
                </a:solidFill>
                <a:highlight>
                  <a:srgbClr val="4D17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  <a:sym typeface="+mn-ea"/>
              </a:rPr>
              <a:t>mem_avail = extract_value("node_memory_MemAvailable_bytes", {})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F4CAB8"/>
                </a:solidFill>
                <a:highlight>
                  <a:srgbClr val="4D17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  <a:sym typeface="+mn-ea"/>
              </a:rPr>
              <a:t>if mem_total and mem_avail:   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F4CAB8"/>
                </a:solidFill>
                <a:highlight>
                  <a:srgbClr val="4D17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  <a:sym typeface="+mn-ea"/>
              </a:rPr>
              <a:t>memory_usage = (1 - mem_avail / mem_total)*100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F4CAB8"/>
                </a:solidFill>
                <a:highlight>
                  <a:srgbClr val="4D17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  <a:sym typeface="+mn-ea"/>
              </a:rPr>
              <a:t>else:   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F4CAB8"/>
                </a:solidFill>
                <a:highlight>
                  <a:srgbClr val="4D17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  <a:sym typeface="+mn-ea"/>
              </a:rPr>
              <a:t>memory_usage = 0.0  </a:t>
            </a:r>
            <a:endParaRPr lang="en-US" altLang="en-US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1DE4-CDE9-B1DB-8AFE-8BD2E65D9C40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4419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>
                <a:solidFill>
                  <a:schemeClr val="tx1"/>
                </a:solidFill>
                <a:latin typeface="Book Antiqua" panose="02040602050305030304" pitchFamily="18" charset="0"/>
              </a:rPr>
              <a:t>Stress Simulator Script: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C4841-9236-A424-1E7B-817A9FB8A80A}"/>
              </a:ext>
            </a:extLst>
          </p:cNvPr>
          <p:cNvSpPr txBox="1"/>
          <p:nvPr/>
        </p:nvSpPr>
        <p:spPr>
          <a:xfrm>
            <a:off x="1905000" y="1097592"/>
            <a:ext cx="457200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#!/bin/bash</a:t>
            </a:r>
          </a:p>
          <a:p>
            <a:br>
              <a:rPr lang="en-IN" sz="1100" dirty="0"/>
            </a:br>
            <a:r>
              <a:rPr lang="en-IN" sz="1100" dirty="0"/>
              <a:t>echo "Select Stress Test Type:"</a:t>
            </a:r>
          </a:p>
          <a:p>
            <a:r>
              <a:rPr lang="en-IN" sz="1100" dirty="0"/>
              <a:t>echo "1) CPU"</a:t>
            </a:r>
          </a:p>
          <a:p>
            <a:r>
              <a:rPr lang="en-IN" sz="1100" dirty="0"/>
              <a:t>echo "2) Memory"</a:t>
            </a:r>
          </a:p>
          <a:p>
            <a:r>
              <a:rPr lang="en-IN" sz="1100" dirty="0"/>
              <a:t>echo "3) Disk"</a:t>
            </a:r>
          </a:p>
          <a:p>
            <a:r>
              <a:rPr lang="en-IN" sz="1100" dirty="0"/>
              <a:t>read -p "Enter choice [1-3]: " choice</a:t>
            </a:r>
          </a:p>
          <a:p>
            <a:br>
              <a:rPr lang="en-IN" sz="1100" dirty="0"/>
            </a:br>
            <a:r>
              <a:rPr lang="en-IN" sz="1100" dirty="0" err="1"/>
              <a:t>run_cpu_stress</a:t>
            </a:r>
            <a:r>
              <a:rPr lang="en-IN" sz="1100" dirty="0"/>
              <a:t>() {</a:t>
            </a:r>
          </a:p>
          <a:p>
            <a:r>
              <a:rPr lang="en-IN" sz="1100" dirty="0"/>
              <a:t>    read -p "Enter number of CPU workers (e.g., 4): " </a:t>
            </a:r>
            <a:r>
              <a:rPr lang="en-IN" sz="1100" dirty="0" err="1"/>
              <a:t>cpu_workers</a:t>
            </a:r>
            <a:endParaRPr lang="en-IN" sz="1100" dirty="0"/>
          </a:p>
          <a:p>
            <a:r>
              <a:rPr lang="en-IN" sz="1100" dirty="0"/>
              <a:t>    read -p "Enter CPU method (</a:t>
            </a:r>
            <a:r>
              <a:rPr lang="en-IN" sz="1100" dirty="0" err="1"/>
              <a:t>matrixprod</a:t>
            </a:r>
            <a:r>
              <a:rPr lang="en-IN" sz="1100" dirty="0"/>
              <a:t>, </a:t>
            </a:r>
            <a:r>
              <a:rPr lang="en-IN" sz="1100" dirty="0" err="1"/>
              <a:t>fft</a:t>
            </a:r>
            <a:r>
              <a:rPr lang="en-IN" sz="1100" dirty="0"/>
              <a:t>, all): " </a:t>
            </a:r>
            <a:r>
              <a:rPr lang="en-IN" sz="1100" dirty="0" err="1"/>
              <a:t>cpu_method</a:t>
            </a:r>
            <a:endParaRPr lang="en-IN" sz="1100" dirty="0"/>
          </a:p>
          <a:p>
            <a:r>
              <a:rPr lang="en-IN" sz="1100" dirty="0"/>
              <a:t>    read -p "Enter duration in seconds (e.g., 300): " timeout</a:t>
            </a:r>
          </a:p>
          <a:p>
            <a:r>
              <a:rPr lang="en-IN" sz="1100" dirty="0"/>
              <a:t>    stress-ng --</a:t>
            </a:r>
            <a:r>
              <a:rPr lang="en-IN" sz="1100" dirty="0" err="1"/>
              <a:t>cpu</a:t>
            </a:r>
            <a:r>
              <a:rPr lang="en-IN" sz="1100" dirty="0"/>
              <a:t> "$</a:t>
            </a:r>
            <a:r>
              <a:rPr lang="en-IN" sz="1100" dirty="0" err="1"/>
              <a:t>cpu_workers</a:t>
            </a:r>
            <a:r>
              <a:rPr lang="en-IN" sz="1100" dirty="0"/>
              <a:t>" \</a:t>
            </a:r>
          </a:p>
          <a:p>
            <a:r>
              <a:rPr lang="en-IN" sz="1100" dirty="0"/>
              <a:t>              --</a:t>
            </a:r>
            <a:r>
              <a:rPr lang="en-IN" sz="1100" dirty="0" err="1"/>
              <a:t>cpu</a:t>
            </a:r>
            <a:r>
              <a:rPr lang="en-IN" sz="1100" dirty="0"/>
              <a:t>-method "$</a:t>
            </a:r>
            <a:r>
              <a:rPr lang="en-IN" sz="1100" dirty="0" err="1"/>
              <a:t>cpu_method</a:t>
            </a:r>
            <a:r>
              <a:rPr lang="en-IN" sz="1100" dirty="0"/>
              <a:t>" \</a:t>
            </a:r>
          </a:p>
          <a:p>
            <a:r>
              <a:rPr lang="en-IN" sz="1100" dirty="0"/>
              <a:t>              --</a:t>
            </a:r>
            <a:r>
              <a:rPr lang="en-IN" sz="1100" dirty="0" err="1"/>
              <a:t>cpu</a:t>
            </a:r>
            <a:r>
              <a:rPr lang="en-IN" sz="1100" dirty="0"/>
              <a:t>-load 100 \</a:t>
            </a:r>
          </a:p>
          <a:p>
            <a:r>
              <a:rPr lang="en-IN" sz="1100" dirty="0"/>
              <a:t>              --metrics-brief \</a:t>
            </a:r>
          </a:p>
          <a:p>
            <a:r>
              <a:rPr lang="en-IN" sz="1100" dirty="0"/>
              <a:t>              --timeout "${timeout}s"</a:t>
            </a:r>
          </a:p>
          <a:p>
            <a:r>
              <a:rPr lang="en-IN" sz="1100" dirty="0"/>
              <a:t>}</a:t>
            </a:r>
          </a:p>
          <a:p>
            <a:br>
              <a:rPr lang="en-IN" sz="1100" dirty="0"/>
            </a:br>
            <a:r>
              <a:rPr lang="en-IN" sz="1100" dirty="0" err="1"/>
              <a:t>run_memory_stress</a:t>
            </a:r>
            <a:r>
              <a:rPr lang="en-IN" sz="1100" dirty="0"/>
              <a:t>() {</a:t>
            </a:r>
          </a:p>
          <a:p>
            <a:r>
              <a:rPr lang="en-IN" sz="1100" dirty="0"/>
              <a:t>    read -p "Enter number of memory workers (e.g., 4): " </a:t>
            </a:r>
            <a:r>
              <a:rPr lang="en-IN" sz="1100" dirty="0" err="1"/>
              <a:t>vm_workers</a:t>
            </a:r>
            <a:endParaRPr lang="en-IN" sz="1100" dirty="0"/>
          </a:p>
          <a:p>
            <a:r>
              <a:rPr lang="en-IN" sz="1100" dirty="0"/>
              <a:t>    read -p "Enter memory usage (e.g., 90% or 2G): " </a:t>
            </a:r>
            <a:r>
              <a:rPr lang="en-IN" sz="1100" dirty="0" err="1"/>
              <a:t>vm_bytes</a:t>
            </a:r>
            <a:endParaRPr lang="en-IN" sz="1100" dirty="0"/>
          </a:p>
          <a:p>
            <a:r>
              <a:rPr lang="en-IN" sz="1100" dirty="0"/>
              <a:t>    read -p "Enter duration in seconds (e.g., 300): " timeout</a:t>
            </a:r>
          </a:p>
          <a:p>
            <a:r>
              <a:rPr lang="en-IN" sz="1100" dirty="0"/>
              <a:t>    stress-ng --</a:t>
            </a:r>
            <a:r>
              <a:rPr lang="en-IN" sz="1100" dirty="0" err="1"/>
              <a:t>vm</a:t>
            </a:r>
            <a:r>
              <a:rPr lang="en-IN" sz="1100" dirty="0"/>
              <a:t> "$</a:t>
            </a:r>
            <a:r>
              <a:rPr lang="en-IN" sz="1100" dirty="0" err="1"/>
              <a:t>vm_workers</a:t>
            </a:r>
            <a:r>
              <a:rPr lang="en-IN" sz="1100" dirty="0"/>
              <a:t>" \</a:t>
            </a:r>
          </a:p>
          <a:p>
            <a:r>
              <a:rPr lang="en-IN" sz="1100" dirty="0"/>
              <a:t>              --</a:t>
            </a:r>
            <a:r>
              <a:rPr lang="en-IN" sz="1100" dirty="0" err="1"/>
              <a:t>vm</a:t>
            </a:r>
            <a:r>
              <a:rPr lang="en-IN" sz="1100" dirty="0"/>
              <a:t>-bytes "$</a:t>
            </a:r>
            <a:r>
              <a:rPr lang="en-IN" sz="1100" dirty="0" err="1"/>
              <a:t>vm_bytes</a:t>
            </a:r>
            <a:r>
              <a:rPr lang="en-IN" sz="1100" dirty="0"/>
              <a:t>" \</a:t>
            </a:r>
          </a:p>
          <a:p>
            <a:r>
              <a:rPr lang="en-IN" sz="1100" dirty="0"/>
              <a:t>              --verify \</a:t>
            </a:r>
          </a:p>
          <a:p>
            <a:r>
              <a:rPr lang="en-IN" sz="1100" dirty="0"/>
              <a:t>              --metrics-brief \</a:t>
            </a:r>
          </a:p>
          <a:p>
            <a:r>
              <a:rPr lang="en-IN" sz="1100" dirty="0"/>
              <a:t>              --timeout "${timeout}s"</a:t>
            </a:r>
          </a:p>
          <a:p>
            <a:r>
              <a:rPr lang="en-IN" sz="1100" dirty="0"/>
              <a:t>}</a:t>
            </a:r>
          </a:p>
          <a:p>
            <a:br>
              <a:rPr lang="en-IN" sz="1100" dirty="0"/>
            </a:br>
            <a:endParaRPr lang="en-IN" sz="1100" dirty="0"/>
          </a:p>
          <a:p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29701-F2DE-CA60-FAA2-8AE407033958}"/>
              </a:ext>
            </a:extLst>
          </p:cNvPr>
          <p:cNvSpPr txBox="1"/>
          <p:nvPr/>
        </p:nvSpPr>
        <p:spPr>
          <a:xfrm>
            <a:off x="7162800" y="1097592"/>
            <a:ext cx="49530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err="1"/>
              <a:t>run_disk_stress</a:t>
            </a:r>
            <a:r>
              <a:rPr lang="en-IN" sz="1100" dirty="0"/>
              <a:t>() {</a:t>
            </a:r>
          </a:p>
          <a:p>
            <a:r>
              <a:rPr lang="en-IN" sz="1100" dirty="0"/>
              <a:t>    </a:t>
            </a:r>
            <a:r>
              <a:rPr lang="en-IN" sz="1100" dirty="0" err="1"/>
              <a:t>mkdir</a:t>
            </a:r>
            <a:r>
              <a:rPr lang="en-IN" sz="1100" dirty="0"/>
              <a:t> -p /</a:t>
            </a:r>
            <a:r>
              <a:rPr lang="en-IN" sz="1100" dirty="0" err="1"/>
              <a:t>tmp</a:t>
            </a:r>
            <a:r>
              <a:rPr lang="en-IN" sz="1100" dirty="0"/>
              <a:t>/</a:t>
            </a:r>
            <a:r>
              <a:rPr lang="en-IN" sz="1100" dirty="0" err="1"/>
              <a:t>diskfill</a:t>
            </a:r>
            <a:endParaRPr lang="en-IN" sz="1100" dirty="0"/>
          </a:p>
          <a:p>
            <a:r>
              <a:rPr lang="en-IN" sz="1100" dirty="0"/>
              <a:t>    </a:t>
            </a:r>
            <a:r>
              <a:rPr lang="en-IN" sz="1100" dirty="0" err="1"/>
              <a:t>avail_kb</a:t>
            </a:r>
            <a:r>
              <a:rPr lang="en-IN" sz="1100" dirty="0"/>
              <a:t>=$(</a:t>
            </a:r>
            <a:r>
              <a:rPr lang="en-IN" sz="1100" dirty="0" err="1"/>
              <a:t>df</a:t>
            </a:r>
            <a:r>
              <a:rPr lang="en-IN" sz="1100" dirty="0"/>
              <a:t> / --output=avail | tail -1)</a:t>
            </a:r>
          </a:p>
          <a:p>
            <a:r>
              <a:rPr lang="en-IN" sz="1100" dirty="0"/>
              <a:t>    read -p "Leave how much free space? (in KB, e.g., 1024): " </a:t>
            </a:r>
            <a:r>
              <a:rPr lang="en-IN" sz="1100" dirty="0" err="1"/>
              <a:t>buffer_kb</a:t>
            </a:r>
            <a:endParaRPr lang="en-IN" sz="1100" dirty="0"/>
          </a:p>
          <a:p>
            <a:r>
              <a:rPr lang="en-IN" sz="1100" dirty="0"/>
              <a:t>    </a:t>
            </a:r>
            <a:r>
              <a:rPr lang="en-IN" sz="1100" dirty="0" err="1"/>
              <a:t>target_kb</a:t>
            </a:r>
            <a:r>
              <a:rPr lang="en-IN" sz="1100" dirty="0"/>
              <a:t>=$((</a:t>
            </a:r>
            <a:r>
              <a:rPr lang="en-IN" sz="1100" dirty="0" err="1"/>
              <a:t>avail_kb</a:t>
            </a:r>
            <a:r>
              <a:rPr lang="en-IN" sz="1100" dirty="0"/>
              <a:t> - </a:t>
            </a:r>
            <a:r>
              <a:rPr lang="en-IN" sz="1100" dirty="0" err="1"/>
              <a:t>buffer_kb</a:t>
            </a:r>
            <a:r>
              <a:rPr lang="en-IN" sz="1100" dirty="0"/>
              <a:t>))</a:t>
            </a:r>
          </a:p>
          <a:p>
            <a:br>
              <a:rPr lang="en-IN" sz="1100" dirty="0"/>
            </a:br>
            <a:r>
              <a:rPr lang="en-IN" sz="1100" dirty="0"/>
              <a:t>    if [ "$</a:t>
            </a:r>
            <a:r>
              <a:rPr lang="en-IN" sz="1100" dirty="0" err="1"/>
              <a:t>target_kb</a:t>
            </a:r>
            <a:r>
              <a:rPr lang="en-IN" sz="1100" dirty="0"/>
              <a:t>" -le 0 ]; then</a:t>
            </a:r>
          </a:p>
          <a:p>
            <a:r>
              <a:rPr lang="en-IN" sz="1100" dirty="0"/>
              <a:t>        echo "Not enough free space to run the test. Available: ${</a:t>
            </a:r>
            <a:r>
              <a:rPr lang="en-IN" sz="1100" dirty="0" err="1"/>
              <a:t>avail_kb</a:t>
            </a:r>
            <a:r>
              <a:rPr lang="en-IN" sz="1100" dirty="0"/>
              <a:t>} KB"</a:t>
            </a:r>
          </a:p>
          <a:p>
            <a:r>
              <a:rPr lang="en-IN" sz="1100" dirty="0"/>
              <a:t>        exit 1</a:t>
            </a:r>
          </a:p>
          <a:p>
            <a:r>
              <a:rPr lang="en-IN" sz="1100" dirty="0"/>
              <a:t>    fi</a:t>
            </a:r>
          </a:p>
          <a:p>
            <a:br>
              <a:rPr lang="en-IN" sz="1100" dirty="0"/>
            </a:br>
            <a:r>
              <a:rPr lang="en-IN" sz="1100" dirty="0"/>
              <a:t>    echo "Filling $</a:t>
            </a:r>
            <a:r>
              <a:rPr lang="en-IN" sz="1100" dirty="0" err="1"/>
              <a:t>target_kb</a:t>
            </a:r>
            <a:r>
              <a:rPr lang="en-IN" sz="1100" dirty="0"/>
              <a:t> KB to leave $</a:t>
            </a:r>
            <a:r>
              <a:rPr lang="en-IN" sz="1100" dirty="0" err="1"/>
              <a:t>buffer_kb</a:t>
            </a:r>
            <a:r>
              <a:rPr lang="en-IN" sz="1100" dirty="0"/>
              <a:t> KB free..."</a:t>
            </a:r>
          </a:p>
          <a:p>
            <a:r>
              <a:rPr lang="en-IN" sz="1100" dirty="0"/>
              <a:t>    </a:t>
            </a:r>
            <a:r>
              <a:rPr lang="en-IN" sz="1100" dirty="0" err="1"/>
              <a:t>fallocate</a:t>
            </a:r>
            <a:r>
              <a:rPr lang="en-IN" sz="1100" dirty="0"/>
              <a:t> -l ${</a:t>
            </a:r>
            <a:r>
              <a:rPr lang="en-IN" sz="1100" dirty="0" err="1"/>
              <a:t>target_kb</a:t>
            </a:r>
            <a:r>
              <a:rPr lang="en-IN" sz="1100" dirty="0"/>
              <a:t>}K /</a:t>
            </a:r>
            <a:r>
              <a:rPr lang="en-IN" sz="1100" dirty="0" err="1"/>
              <a:t>tmp</a:t>
            </a:r>
            <a:r>
              <a:rPr lang="en-IN" sz="1100" dirty="0"/>
              <a:t>/</a:t>
            </a:r>
            <a:r>
              <a:rPr lang="en-IN" sz="1100" dirty="0" err="1"/>
              <a:t>diskfill</a:t>
            </a:r>
            <a:r>
              <a:rPr lang="en-IN" sz="1100" dirty="0"/>
              <a:t>/</a:t>
            </a:r>
            <a:r>
              <a:rPr lang="en-IN" sz="1100" dirty="0" err="1"/>
              <a:t>final_fill</a:t>
            </a:r>
            <a:endParaRPr lang="en-IN" sz="1100" dirty="0"/>
          </a:p>
          <a:p>
            <a:r>
              <a:rPr lang="en-IN" sz="1100" dirty="0"/>
              <a:t>    </a:t>
            </a:r>
            <a:r>
              <a:rPr lang="en-IN" sz="1100" dirty="0" err="1"/>
              <a:t>df</a:t>
            </a:r>
            <a:r>
              <a:rPr lang="en-IN" sz="1100" dirty="0"/>
              <a:t> -h /</a:t>
            </a:r>
          </a:p>
          <a:p>
            <a:r>
              <a:rPr lang="en-IN" sz="1100" dirty="0"/>
              <a:t>}</a:t>
            </a:r>
          </a:p>
          <a:p>
            <a:br>
              <a:rPr lang="en-IN" sz="1100" dirty="0"/>
            </a:br>
            <a:br>
              <a:rPr lang="en-IN" sz="1100" dirty="0"/>
            </a:br>
            <a:r>
              <a:rPr lang="en-IN" sz="1100" dirty="0"/>
              <a:t>case "$choice" in</a:t>
            </a:r>
          </a:p>
          <a:p>
            <a:r>
              <a:rPr lang="en-IN" sz="1100" dirty="0"/>
              <a:t>  1) </a:t>
            </a:r>
            <a:r>
              <a:rPr lang="en-IN" sz="1100" dirty="0" err="1"/>
              <a:t>run_cpu_stress</a:t>
            </a:r>
            <a:r>
              <a:rPr lang="en-IN" sz="1100" dirty="0"/>
              <a:t> ;;</a:t>
            </a:r>
          </a:p>
          <a:p>
            <a:r>
              <a:rPr lang="en-IN" sz="1100" dirty="0"/>
              <a:t>  2) </a:t>
            </a:r>
            <a:r>
              <a:rPr lang="en-IN" sz="1100" dirty="0" err="1"/>
              <a:t>run_memory_stress</a:t>
            </a:r>
            <a:r>
              <a:rPr lang="en-IN" sz="1100" dirty="0"/>
              <a:t> ;;</a:t>
            </a:r>
          </a:p>
          <a:p>
            <a:r>
              <a:rPr lang="en-IN" sz="1100" dirty="0"/>
              <a:t>  3) </a:t>
            </a:r>
            <a:r>
              <a:rPr lang="en-IN" sz="1100" dirty="0" err="1"/>
              <a:t>run_disk_stress</a:t>
            </a:r>
            <a:r>
              <a:rPr lang="en-IN" sz="1100" dirty="0"/>
              <a:t> ;;</a:t>
            </a:r>
          </a:p>
          <a:p>
            <a:r>
              <a:rPr lang="en-IN" sz="1100" dirty="0"/>
              <a:t>    *) echo "Invalid choice." ;;</a:t>
            </a:r>
          </a:p>
          <a:p>
            <a:r>
              <a:rPr lang="en-IN" sz="1100" dirty="0" err="1"/>
              <a:t>esac</a:t>
            </a:r>
            <a:endParaRPr lang="en-IN" sz="1100" dirty="0"/>
          </a:p>
          <a:p>
            <a:br>
              <a:rPr lang="en-IN" sz="1100" dirty="0"/>
            </a:br>
            <a:endParaRPr lang="en-IN" sz="1100" dirty="0"/>
          </a:p>
          <a:p>
            <a:endParaRPr lang="en-IN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E4640-1705-1C76-5350-1916CBD3B6FF}"/>
              </a:ext>
            </a:extLst>
          </p:cNvPr>
          <p:cNvSpPr/>
          <p:nvPr/>
        </p:nvSpPr>
        <p:spPr>
          <a:xfrm>
            <a:off x="1676400" y="2362200"/>
            <a:ext cx="4572000" cy="1905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7834B-B1A0-8009-2175-5452ECEF42C7}"/>
              </a:ext>
            </a:extLst>
          </p:cNvPr>
          <p:cNvSpPr txBox="1"/>
          <p:nvPr/>
        </p:nvSpPr>
        <p:spPr>
          <a:xfrm rot="16200000">
            <a:off x="618351" y="3031182"/>
            <a:ext cx="144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Cpu</a:t>
            </a:r>
            <a:r>
              <a:rPr lang="en-IN" dirty="0"/>
              <a:t>-stress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6700B-8D00-CFF5-0F18-6183A5F32603}"/>
              </a:ext>
            </a:extLst>
          </p:cNvPr>
          <p:cNvSpPr/>
          <p:nvPr/>
        </p:nvSpPr>
        <p:spPr>
          <a:xfrm>
            <a:off x="1676400" y="4343399"/>
            <a:ext cx="4572000" cy="209181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2AF49-06B2-42C9-3517-F0CF2F63D1A0}"/>
              </a:ext>
            </a:extLst>
          </p:cNvPr>
          <p:cNvSpPr txBox="1"/>
          <p:nvPr/>
        </p:nvSpPr>
        <p:spPr>
          <a:xfrm rot="16200000">
            <a:off x="453168" y="5032609"/>
            <a:ext cx="19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memory-stress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65D357-EE34-B8A9-1ED9-31BE9E2FDD96}"/>
              </a:ext>
            </a:extLst>
          </p:cNvPr>
          <p:cNvSpPr/>
          <p:nvPr/>
        </p:nvSpPr>
        <p:spPr>
          <a:xfrm>
            <a:off x="7086600" y="1097592"/>
            <a:ext cx="5029200" cy="263620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DBDC5-D543-6E56-CC4F-C09E67738A75}"/>
              </a:ext>
            </a:extLst>
          </p:cNvPr>
          <p:cNvSpPr txBox="1"/>
          <p:nvPr/>
        </p:nvSpPr>
        <p:spPr>
          <a:xfrm rot="16200000">
            <a:off x="5848931" y="1996900"/>
            <a:ext cx="19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disk-stress</a:t>
            </a:r>
          </a:p>
        </p:txBody>
      </p:sp>
    </p:spTree>
    <p:extLst>
      <p:ext uri="{BB962C8B-B14F-4D97-AF65-F5344CB8AC3E}">
        <p14:creationId xmlns:p14="http://schemas.microsoft.com/office/powerpoint/2010/main" val="7515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9752965" cy="430530"/>
          </a:xfrm>
        </p:spPr>
        <p:txBody>
          <a:bodyPr wrap="square"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Stress Testing and Important Notes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1524000"/>
            <a:ext cx="9649460" cy="44691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5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  <a:sym typeface="+mn-ea"/>
              </a:rPr>
              <a:t>Stress Testing Memory</a:t>
            </a:r>
            <a:endParaRPr lang="en-US" sz="2500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sym typeface="+mn-ea"/>
              </a:rPr>
              <a:t>Use `stress-ng --vm 1 --vm-bytes 90%` to trigger high memory usage.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b="1" dirty="0">
              <a:solidFill>
                <a:schemeClr val="tx1"/>
              </a:solidFill>
              <a:latin typeface="Brygada 1918 Bold" pitchFamily="34" charset="0"/>
              <a:ea typeface="Brygada 1918 Bold" pitchFamily="34" charset="-122"/>
              <a:cs typeface="Brygada 1918 Bold" pitchFamily="34" charset="-120"/>
              <a:sym typeface="+mn-ea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5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  <a:sym typeface="+mn-ea"/>
              </a:rPr>
              <a:t>Service Dependencies</a:t>
            </a:r>
            <a:endParaRPr lang="en-US" sz="2500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sym typeface="+mn-ea"/>
              </a:rPr>
              <a:t>Kafka, Zookeeper, JMX, and Node Exporter must be active.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500" b="1" dirty="0">
                <a:solidFill>
                  <a:schemeClr val="tx1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  <a:sym typeface="+mn-ea"/>
              </a:rPr>
              <a:t>Memory Pressure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chemeClr val="tx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  <a:sym typeface="+mn-ea"/>
              </a:rPr>
              <a:t>Kafka may terminate if memory usage exceeds 99%.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85760" y="152404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Shape 2"/>
          <p:cNvSpPr/>
          <p:nvPr/>
        </p:nvSpPr>
        <p:spPr>
          <a:xfrm>
            <a:off x="685760" y="320044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85760" y="4876840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8899-9AA1-B286-CA3E-C93FB737E63C}"/>
              </a:ext>
            </a:extLst>
          </p:cNvPr>
          <p:cNvSpPr txBox="1">
            <a:spLocks/>
          </p:cNvSpPr>
          <p:nvPr/>
        </p:nvSpPr>
        <p:spPr>
          <a:xfrm>
            <a:off x="762000" y="533400"/>
            <a:ext cx="4419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>
                <a:solidFill>
                  <a:schemeClr val="tx1"/>
                </a:solidFill>
                <a:latin typeface="Book Antiqua" panose="02040602050305030304" pitchFamily="18" charset="0"/>
              </a:rPr>
              <a:t>DISK STRESS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8A20F-EEEE-E5CE-FBEB-5A3873EE7D65}"/>
              </a:ext>
            </a:extLst>
          </p:cNvPr>
          <p:cNvSpPr txBox="1"/>
          <p:nvPr/>
        </p:nvSpPr>
        <p:spPr>
          <a:xfrm>
            <a:off x="1905000" y="1219200"/>
            <a:ext cx="82296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Why Test Disk-Full Conditions?</a:t>
            </a:r>
          </a:p>
          <a:p>
            <a:r>
              <a:rPr lang="en-US" sz="1600" dirty="0">
                <a:solidFill>
                  <a:schemeClr val="tx1"/>
                </a:solidFill>
              </a:rPr>
              <a:t>Testing for disk-full conditions is critical because: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Simulating “Out of Space” Failures: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 real-world scenarios, applications can unexpectedly run into storage limits. By simulating these failures, we can observe how our software behaves when the disk is full — whether it crashes, throws errors, or handles the situation gracefully.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Key Goals of This Test: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Quickly Consume Disk Space: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Instead of writing large amounts of real data — which can be slow and resource-intensive — we use sparse file allocation to instantly reserve space on disk with minimal overhead.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Leave a Precise 20 KB Buffer: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We always leave 20 kilobytes of free space. This small buffer helps prevent the system from entering a completely unusable state and allows us to safely observe behavior near the failure threshold.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3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04253393-851D-740B-2BAB-F1C9B999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050280"/>
            <a:ext cx="3581400" cy="5372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C1043-D973-C462-4AFC-AAE36746FDB2}"/>
              </a:ext>
            </a:extLst>
          </p:cNvPr>
          <p:cNvSpPr txBox="1"/>
          <p:nvPr/>
        </p:nvSpPr>
        <p:spPr>
          <a:xfrm>
            <a:off x="609600" y="5334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u="sng" dirty="0">
                <a:solidFill>
                  <a:schemeClr val="tx1"/>
                </a:solidFill>
                <a:latin typeface="Book Antiqua" panose="02040602050305030304" pitchFamily="18" charset="0"/>
              </a:rPr>
              <a:t>How we are simulating: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8CFCA-8668-1C36-D307-3C1D32A5E3E8}"/>
              </a:ext>
            </a:extLst>
          </p:cNvPr>
          <p:cNvSpPr txBox="1"/>
          <p:nvPr/>
        </p:nvSpPr>
        <p:spPr>
          <a:xfrm>
            <a:off x="685800" y="1480066"/>
            <a:ext cx="61353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available disk space using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command.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free space is greater than 20KB, create a file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fillfile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fallocate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consume all space except the last 20KB.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system behavior (e.g., application crashes, log errors, etc.) under this constrained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 metrics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Optionally delete the fill file to restore 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for testing application resilience and system logging under low disk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37025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C15C8-B9B7-F744-033F-BBFE85D5C451}"/>
              </a:ext>
            </a:extLst>
          </p:cNvPr>
          <p:cNvSpPr txBox="1"/>
          <p:nvPr/>
        </p:nvSpPr>
        <p:spPr>
          <a:xfrm>
            <a:off x="457200" y="3886200"/>
            <a:ext cx="10287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happening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 the disk reached 100% capacity (minus the 20 KB buffer),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Kafka brokers started to fail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 components, like the log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appender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controller replication, were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unable to write to disk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Kafka logs showed errors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No space left on device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Error while appending to log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Picture 5" descr="A computer code with many small white and blue lines">
            <a:extLst>
              <a:ext uri="{FF2B5EF4-FFF2-40B4-BE49-F238E27FC236}">
                <a16:creationId xmlns:a16="http://schemas.microsoft.com/office/drawing/2014/main" id="{69B25AAA-BD22-0FBA-3697-710FAFF2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088"/>
            <a:ext cx="12192000" cy="3859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85950E-0F8D-E612-6BA8-46AEB71AEE12}"/>
              </a:ext>
            </a:extLst>
          </p:cNvPr>
          <p:cNvSpPr/>
          <p:nvPr/>
        </p:nvSpPr>
        <p:spPr>
          <a:xfrm>
            <a:off x="1676400" y="3429000"/>
            <a:ext cx="6553200" cy="3627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94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6008" y="236462"/>
            <a:ext cx="9752965" cy="430530"/>
          </a:xfrm>
        </p:spPr>
        <p:txBody>
          <a:bodyPr wrap="square"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Stress Testing CPU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What is CPU load stress testing ?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32" y="1614638"/>
            <a:ext cx="891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CPU Load Stress Testing in the context of Apache Kafka is the process of intentionally generating high CPU usage on the Kafka broker(s) to:</a:t>
            </a:r>
            <a:br>
              <a:rPr lang="en-US" sz="1400" dirty="0"/>
            </a:br>
            <a:r>
              <a:rPr lang="en-US" sz="1400" dirty="0"/>
              <a:t>1.Evaluate Kafka’s performance under resource-constrained (stressed) conditions.</a:t>
            </a:r>
          </a:p>
          <a:p>
            <a:r>
              <a:rPr lang="en-US" sz="1400" dirty="0"/>
              <a:t>2.Understand how Kafka behaves when the system is close to or at its performance limits.</a:t>
            </a:r>
            <a:br>
              <a:rPr lang="en-US" sz="1400" dirty="0"/>
            </a:br>
            <a:r>
              <a:rPr lang="en-US" sz="1400" dirty="0"/>
              <a:t>3.Collect metrics and logs for training ML models or fine-tuning Kafka’s configuration.</a:t>
            </a:r>
            <a:br>
              <a:rPr lang="en-US" sz="1400" dirty="0"/>
            </a:br>
            <a:endParaRPr lang="en-IN" sz="1400" dirty="0"/>
          </a:p>
        </p:txBody>
      </p:sp>
      <p:sp>
        <p:nvSpPr>
          <p:cNvPr id="8" name="Rectangle 7"/>
          <p:cNvSpPr/>
          <p:nvPr/>
        </p:nvSpPr>
        <p:spPr>
          <a:xfrm>
            <a:off x="838200" y="4459544"/>
            <a:ext cx="327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  <a:p>
            <a:endParaRPr lang="en-IN" sz="2400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90600" y="5296636"/>
            <a:ext cx="975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523364" y="2819400"/>
            <a:ext cx="952563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885825" y="885825"/>
            <a:ext cx="8153400" cy="685800"/>
            <a:chOff x="885825" y="885825"/>
            <a:chExt cx="8153400" cy="685800"/>
          </a:xfrm>
        </p:grpSpPr>
        <p:sp>
          <p:nvSpPr>
            <p:cNvPr id="8" name="object 8"/>
            <p:cNvSpPr/>
            <p:nvPr/>
          </p:nvSpPr>
          <p:spPr>
            <a:xfrm>
              <a:off x="895350" y="895350"/>
              <a:ext cx="8134350" cy="666750"/>
            </a:xfrm>
            <a:custGeom>
              <a:avLst/>
              <a:gdLst/>
              <a:ahLst/>
              <a:cxnLst/>
              <a:rect l="l" t="t" r="r" b="b"/>
              <a:pathLst>
                <a:path w="8134350" h="666750">
                  <a:moveTo>
                    <a:pt x="0" y="666750"/>
                  </a:moveTo>
                  <a:lnTo>
                    <a:pt x="8134350" y="666750"/>
                  </a:lnTo>
                  <a:lnTo>
                    <a:pt x="8134350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614" y="959167"/>
              <a:ext cx="1324229" cy="247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6150" y="921067"/>
              <a:ext cx="95885" cy="28606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848868" y="2631210"/>
            <a:ext cx="8153400" cy="1304925"/>
            <a:chOff x="885825" y="2647950"/>
            <a:chExt cx="8153400" cy="1304925"/>
          </a:xfrm>
        </p:grpSpPr>
        <p:sp>
          <p:nvSpPr>
            <p:cNvPr id="12" name="object 12"/>
            <p:cNvSpPr/>
            <p:nvPr/>
          </p:nvSpPr>
          <p:spPr>
            <a:xfrm>
              <a:off x="895350" y="2657475"/>
              <a:ext cx="8134350" cy="1285875"/>
            </a:xfrm>
            <a:custGeom>
              <a:avLst/>
              <a:gdLst/>
              <a:ahLst/>
              <a:cxnLst/>
              <a:rect l="l" t="t" r="r" b="b"/>
              <a:pathLst>
                <a:path w="8134350" h="1285875">
                  <a:moveTo>
                    <a:pt x="0" y="1285875"/>
                  </a:moveTo>
                  <a:lnTo>
                    <a:pt x="8134350" y="1285875"/>
                  </a:lnTo>
                  <a:lnTo>
                    <a:pt x="8134350" y="0"/>
                  </a:lnTo>
                  <a:lnTo>
                    <a:pt x="0" y="0"/>
                  </a:lnTo>
                  <a:lnTo>
                    <a:pt x="0" y="12858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614" y="2670238"/>
              <a:ext cx="1837436" cy="24796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57200" y="583056"/>
            <a:ext cx="9156700" cy="5403850"/>
            <a:chOff x="455612" y="741362"/>
            <a:chExt cx="9156700" cy="5403850"/>
          </a:xfrm>
        </p:grpSpPr>
        <p:sp>
          <p:nvSpPr>
            <p:cNvPr id="15" name="object 15"/>
            <p:cNvSpPr/>
            <p:nvPr/>
          </p:nvSpPr>
          <p:spPr>
            <a:xfrm>
              <a:off x="895350" y="5429250"/>
              <a:ext cx="8210550" cy="523875"/>
            </a:xfrm>
            <a:custGeom>
              <a:avLst/>
              <a:gdLst/>
              <a:ahLst/>
              <a:cxnLst/>
              <a:rect l="l" t="t" r="r" b="b"/>
              <a:pathLst>
                <a:path w="8210550" h="523875">
                  <a:moveTo>
                    <a:pt x="0" y="523875"/>
                  </a:moveTo>
                  <a:lnTo>
                    <a:pt x="8210550" y="523875"/>
                  </a:lnTo>
                  <a:lnTo>
                    <a:pt x="8210550" y="0"/>
                  </a:lnTo>
                  <a:lnTo>
                    <a:pt x="0" y="0"/>
                  </a:lnTo>
                  <a:lnTo>
                    <a:pt x="0" y="52387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615" y="5461952"/>
              <a:ext cx="2748026" cy="2863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6725" y="752475"/>
              <a:ext cx="9134475" cy="5381625"/>
            </a:xfrm>
            <a:custGeom>
              <a:avLst/>
              <a:gdLst/>
              <a:ahLst/>
              <a:cxnLst/>
              <a:rect l="l" t="t" r="r" b="b"/>
              <a:pathLst>
                <a:path w="9134475" h="5381625">
                  <a:moveTo>
                    <a:pt x="0" y="5381625"/>
                  </a:moveTo>
                  <a:lnTo>
                    <a:pt x="9134475" y="5381625"/>
                  </a:lnTo>
                  <a:lnTo>
                    <a:pt x="9134475" y="0"/>
                  </a:lnTo>
                  <a:lnTo>
                    <a:pt x="0" y="0"/>
                  </a:lnTo>
                  <a:lnTo>
                    <a:pt x="0" y="5381625"/>
                  </a:lnTo>
                  <a:close/>
                </a:path>
              </a:pathLst>
            </a:custGeom>
            <a:ln w="22225">
              <a:solidFill>
                <a:srgbClr val="00A98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5350" y="1876425"/>
              <a:ext cx="8134350" cy="400050"/>
            </a:xfrm>
            <a:custGeom>
              <a:avLst/>
              <a:gdLst/>
              <a:ahLst/>
              <a:cxnLst/>
              <a:rect l="l" t="t" r="r" b="b"/>
              <a:pathLst>
                <a:path w="8134350" h="400050">
                  <a:moveTo>
                    <a:pt x="0" y="400050"/>
                  </a:moveTo>
                  <a:lnTo>
                    <a:pt x="8134350" y="400050"/>
                  </a:lnTo>
                  <a:lnTo>
                    <a:pt x="8134350" y="0"/>
                  </a:lnTo>
                  <a:lnTo>
                    <a:pt x="0" y="0"/>
                  </a:lnTo>
                  <a:lnTo>
                    <a:pt x="0" y="40005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615" y="1891728"/>
              <a:ext cx="2563876" cy="2479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95350" y="4333875"/>
              <a:ext cx="8210550" cy="581025"/>
            </a:xfrm>
            <a:custGeom>
              <a:avLst/>
              <a:gdLst/>
              <a:ahLst/>
              <a:cxnLst/>
              <a:rect l="l" t="t" r="r" b="b"/>
              <a:pathLst>
                <a:path w="8210550" h="581025">
                  <a:moveTo>
                    <a:pt x="0" y="581025"/>
                  </a:moveTo>
                  <a:lnTo>
                    <a:pt x="8210550" y="581025"/>
                  </a:lnTo>
                  <a:lnTo>
                    <a:pt x="8210550" y="0"/>
                  </a:lnTo>
                  <a:lnTo>
                    <a:pt x="0" y="0"/>
                  </a:lnTo>
                  <a:lnTo>
                    <a:pt x="0" y="581025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615" y="4413567"/>
              <a:ext cx="1480820" cy="247967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16150" y="899445"/>
            <a:ext cx="5312157" cy="374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Capacity Advisor For Monitoring Resources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3352800" y="1689711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Vellore Institution of Technology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44469" y="263251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Tanya </a:t>
            </a:r>
            <a:r>
              <a:rPr lang="en-US" sz="1600" dirty="0" err="1"/>
              <a:t>Maheshwari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Abhilash</a:t>
            </a:r>
            <a:r>
              <a:rPr lang="en-US" sz="1600" dirty="0"/>
              <a:t> </a:t>
            </a:r>
            <a:r>
              <a:rPr lang="en-US" sz="1600" dirty="0" err="1"/>
              <a:t>Sarangi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Simran</a:t>
            </a:r>
            <a:r>
              <a:rPr lang="en-US" sz="1600" dirty="0"/>
              <a:t> Nair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Ansh</a:t>
            </a:r>
            <a:r>
              <a:rPr lang="en-US" sz="1600" dirty="0"/>
              <a:t> </a:t>
            </a:r>
            <a:r>
              <a:rPr lang="en-US" sz="1600" dirty="0" err="1"/>
              <a:t>Tiwary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Anurag</a:t>
            </a:r>
            <a:r>
              <a:rPr lang="en-US" sz="1600" dirty="0"/>
              <a:t> Sharma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628010" y="5274944"/>
            <a:ext cx="53203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https://github.com/dev1abhi/Capacity-Advisor-for-Monitoring-Resources.git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38755" y="41636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Ram </a:t>
            </a:r>
            <a:r>
              <a:rPr lang="en-US" sz="1200" dirty="0" err="1">
                <a:solidFill>
                  <a:schemeClr val="tx1"/>
                </a:solidFill>
              </a:rPr>
              <a:t>Sakal</a:t>
            </a:r>
            <a:r>
              <a:rPr lang="en-US" sz="1200" dirty="0">
                <a:solidFill>
                  <a:schemeClr val="tx1"/>
                </a:solidFill>
              </a:rPr>
              <a:t> Sir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Sanjay </a:t>
            </a:r>
            <a:r>
              <a:rPr lang="en-US" sz="1200" dirty="0" err="1">
                <a:solidFill>
                  <a:schemeClr val="tx1"/>
                </a:solidFill>
              </a:rPr>
              <a:t>Hassa</a:t>
            </a:r>
            <a:r>
              <a:rPr lang="en-US" sz="1200" dirty="0">
                <a:solidFill>
                  <a:schemeClr val="tx1"/>
                </a:solidFill>
              </a:rPr>
              <a:t> Sir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Dr. </a:t>
            </a:r>
            <a:r>
              <a:rPr lang="en-US" sz="1200" dirty="0" err="1">
                <a:solidFill>
                  <a:schemeClr val="tx1"/>
                </a:solidFill>
              </a:rPr>
              <a:t>Jayakumar</a:t>
            </a:r>
            <a:r>
              <a:rPr lang="en-US" sz="1200" dirty="0">
                <a:solidFill>
                  <a:schemeClr val="tx1"/>
                </a:solidFill>
              </a:rPr>
              <a:t>. S Sir (College Mentor)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52400"/>
            <a:ext cx="9752965" cy="1447799"/>
          </a:xfrm>
        </p:spPr>
        <p:txBody>
          <a:bodyPr wrap="square"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Stress Testing CPU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   Producer :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1936" y="1600200"/>
            <a:ext cx="5257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The producer script acts as a Kafka message producer, generating 100–200 random sensor readings every second and sending them to a Kafka topic named demo_testing2. Each message contains simulated data and is serialized in JSON format. It uses batching and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gzip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compression to optimize message delivery and runs continuously until interrupted.</a:t>
            </a:r>
          </a:p>
          <a:p>
            <a:br>
              <a:rPr lang="en-US" sz="2800" dirty="0"/>
            </a:br>
            <a:endParaRPr lang="en-IN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90600" y="5296636"/>
            <a:ext cx="975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11936" y="3657600"/>
            <a:ext cx="5111496" cy="39703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 Consumer :</a:t>
            </a:r>
          </a:p>
          <a:p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  <a:p>
            <a:pPr rtl="0"/>
            <a:r>
              <a:rPr lang="en-US" dirty="0">
                <a:latin typeface="+mn-lt"/>
              </a:rPr>
              <a:t>The consumer script connects to the same Kafka topic     (demo_testing2) and listens for messages starting from the earliest available offset. It decodes each incoming message from UTF-8 and attempts to parse it as JSON. 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3738099"/>
            <a:ext cx="4834128" cy="296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748" y="239529"/>
            <a:ext cx="4732252" cy="32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52400"/>
            <a:ext cx="9752965" cy="2154436"/>
          </a:xfrm>
        </p:spPr>
        <p:txBody>
          <a:bodyPr wrap="square"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Stress Testing CPU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   Stressing commands: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1936" y="1600200"/>
            <a:ext cx="5257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800" dirty="0"/>
            </a:br>
            <a:endParaRPr lang="en-IN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90600" y="5296636"/>
            <a:ext cx="975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11936" y="3657600"/>
            <a:ext cx="5111496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6320" y="1715360"/>
            <a:ext cx="757428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 used :</a:t>
            </a:r>
            <a:r>
              <a:rPr lang="en-IN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 &gt; /</a:t>
            </a:r>
            <a:r>
              <a:rPr lang="en-IN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</a:t>
            </a:r>
            <a:r>
              <a:rPr lang="en-IN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/null</a:t>
            </a:r>
            <a:r>
              <a:rPr lang="en-IN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  OR   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stress-</a:t>
            </a:r>
            <a:r>
              <a:rPr lang="en-US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--</a:t>
            </a:r>
            <a:r>
              <a:rPr lang="en-US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4 --timeout 300s</a:t>
            </a:r>
            <a:endParaRPr lang="en-IN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b="42034"/>
          <a:stretch/>
        </p:blipFill>
        <p:spPr>
          <a:xfrm>
            <a:off x="1177876" y="2823631"/>
            <a:ext cx="7813724" cy="23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37516"/>
            <a:ext cx="9752965" cy="2154436"/>
          </a:xfrm>
        </p:spPr>
        <p:txBody>
          <a:bodyPr wrap="square"/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Stress Testing CPU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    Python script to compute CPU usage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1936" y="1600200"/>
            <a:ext cx="5257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800" dirty="0"/>
            </a:br>
            <a:endParaRPr lang="en-IN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90600" y="5296636"/>
            <a:ext cx="975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11936" y="3657600"/>
            <a:ext cx="5111496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  <a:t> 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rygada 1918 Bold" pitchFamily="34" charset="-122"/>
                <a:cs typeface="+mj-lt"/>
                <a:sym typeface="+mn-ea"/>
              </a:rPr>
            </a:b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rygada 1918 Bold" pitchFamily="34" charset="-122"/>
              <a:cs typeface="+mj-lt"/>
              <a:sym typeface="+mn-e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4984" y="1447800"/>
            <a:ext cx="6126480" cy="634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lnSpc>
                <a:spcPct val="107000"/>
              </a:lnSpc>
              <a:spcAft>
                <a:spcPts val="800"/>
              </a:spcAft>
            </a:pPr>
            <a:r>
              <a:rPr lang="en-IN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/>
              <a:t>The script gathers system-level metrics (CPU, memory, disk) from Node Exporter and Kafka performance metrics (messages/bytes in and out) from JMX Exporter, both running on an EC2 instance. It parses and computes values like average CPU usage using time-based deltas and saves the combined metrics with a timestamp into a CSV file every 4 seconds</a:t>
            </a:r>
          </a:p>
          <a:p>
            <a:r>
              <a:rPr lang="en-IN" sz="1400" dirty="0"/>
              <a:t># Compute CPU usage from delta</a:t>
            </a:r>
          </a:p>
          <a:p>
            <a:r>
              <a:rPr lang="en-IN" sz="1400" dirty="0"/>
              <a:t>            if </a:t>
            </a:r>
            <a:r>
              <a:rPr lang="en-IN" sz="1400" dirty="0" err="1"/>
              <a:t>prev_cpu</a:t>
            </a:r>
            <a:r>
              <a:rPr lang="en-IN" sz="1400" dirty="0"/>
              <a:t>:</a:t>
            </a:r>
          </a:p>
          <a:p>
            <a:r>
              <a:rPr lang="en-IN" sz="1400" dirty="0"/>
              <a:t>                </a:t>
            </a:r>
            <a:r>
              <a:rPr lang="en-IN" sz="1400" dirty="0" err="1"/>
              <a:t>idle_delta</a:t>
            </a:r>
            <a:r>
              <a:rPr lang="en-IN" sz="1400" dirty="0"/>
              <a:t> = </a:t>
            </a:r>
            <a:r>
              <a:rPr lang="en-IN" sz="1400" dirty="0" err="1"/>
              <a:t>cpu_times</a:t>
            </a:r>
            <a:r>
              <a:rPr lang="en-IN" sz="1400" dirty="0"/>
              <a:t>["idle"] - </a:t>
            </a:r>
            <a:r>
              <a:rPr lang="en-IN" sz="1400" dirty="0" err="1"/>
              <a:t>prev_cpu</a:t>
            </a:r>
            <a:r>
              <a:rPr lang="en-IN" sz="1400" dirty="0"/>
              <a:t>["idle"]</a:t>
            </a:r>
          </a:p>
          <a:p>
            <a:r>
              <a:rPr lang="en-IN" sz="1400" dirty="0"/>
              <a:t>                </a:t>
            </a:r>
            <a:r>
              <a:rPr lang="en-IN" sz="1400" dirty="0" err="1"/>
              <a:t>total_delta</a:t>
            </a:r>
            <a:r>
              <a:rPr lang="en-IN" sz="1400" dirty="0"/>
              <a:t> = </a:t>
            </a:r>
            <a:r>
              <a:rPr lang="en-IN" sz="1400" dirty="0" err="1"/>
              <a:t>cpu_times</a:t>
            </a:r>
            <a:r>
              <a:rPr lang="en-IN" sz="1400" dirty="0"/>
              <a:t>["total"] - </a:t>
            </a:r>
            <a:r>
              <a:rPr lang="en-IN" sz="1400" dirty="0" err="1"/>
              <a:t>prev_cpu</a:t>
            </a:r>
            <a:r>
              <a:rPr lang="en-IN" sz="1400" dirty="0"/>
              <a:t>["total"]</a:t>
            </a:r>
          </a:p>
          <a:p>
            <a:r>
              <a:rPr lang="en-IN" sz="1400" dirty="0"/>
              <a:t>                if </a:t>
            </a:r>
            <a:r>
              <a:rPr lang="en-IN" sz="1400" dirty="0" err="1"/>
              <a:t>total_delta</a:t>
            </a:r>
            <a:r>
              <a:rPr lang="en-IN" sz="1400" dirty="0"/>
              <a:t> &gt; 0:</a:t>
            </a:r>
          </a:p>
          <a:p>
            <a:r>
              <a:rPr lang="en-IN" sz="1400" dirty="0"/>
              <a:t>                    </a:t>
            </a:r>
            <a:r>
              <a:rPr lang="en-IN" sz="1400" dirty="0" err="1"/>
              <a:t>cpu_usage</a:t>
            </a:r>
            <a:r>
              <a:rPr lang="en-IN" sz="1400" dirty="0"/>
              <a:t> = 100 * (1 - </a:t>
            </a:r>
            <a:r>
              <a:rPr lang="en-IN" sz="1400" dirty="0" err="1"/>
              <a:t>idle_delta</a:t>
            </a:r>
            <a:r>
              <a:rPr lang="en-IN" sz="1400" dirty="0"/>
              <a:t> / </a:t>
            </a:r>
            <a:r>
              <a:rPr lang="en-IN" sz="1400" dirty="0" err="1"/>
              <a:t>total_delta</a:t>
            </a:r>
            <a:r>
              <a:rPr lang="en-IN" sz="1400" dirty="0"/>
              <a:t>)</a:t>
            </a:r>
          </a:p>
          <a:p>
            <a:r>
              <a:rPr lang="en-IN" sz="1400" dirty="0"/>
              <a:t>                else:</a:t>
            </a:r>
          </a:p>
          <a:p>
            <a:r>
              <a:rPr lang="en-IN" sz="1400" dirty="0"/>
              <a:t>                    </a:t>
            </a:r>
            <a:r>
              <a:rPr lang="en-IN" sz="1400" dirty="0" err="1"/>
              <a:t>cpu_usage</a:t>
            </a:r>
            <a:r>
              <a:rPr lang="en-IN" sz="1400" dirty="0"/>
              <a:t> = 0.0</a:t>
            </a:r>
          </a:p>
          <a:p>
            <a:r>
              <a:rPr lang="en-IN" sz="1400" dirty="0"/>
              <a:t>            else:</a:t>
            </a:r>
          </a:p>
          <a:p>
            <a:r>
              <a:rPr lang="en-IN" sz="1400" dirty="0"/>
              <a:t>                </a:t>
            </a:r>
            <a:r>
              <a:rPr lang="en-IN" sz="1400" dirty="0" err="1"/>
              <a:t>cpu_usage</a:t>
            </a:r>
            <a:r>
              <a:rPr lang="en-IN" sz="1400" dirty="0"/>
              <a:t> = 0.0  # First iteration, can't compute</a:t>
            </a:r>
          </a:p>
          <a:p>
            <a:br>
              <a:rPr lang="en-IN" sz="1400" dirty="0"/>
            </a:br>
            <a:r>
              <a:rPr lang="en-IN" sz="1400" dirty="0"/>
              <a:t>            </a:t>
            </a:r>
            <a:r>
              <a:rPr lang="en-IN" sz="1400" dirty="0" err="1"/>
              <a:t>prev_cpu</a:t>
            </a:r>
            <a:r>
              <a:rPr lang="en-IN" sz="1400" dirty="0"/>
              <a:t> = </a:t>
            </a:r>
            <a:r>
              <a:rPr lang="en-IN" sz="1400" dirty="0" err="1"/>
              <a:t>cpu_times</a:t>
            </a:r>
            <a:endParaRPr lang="en-IN" sz="1400" dirty="0"/>
          </a:p>
          <a:p>
            <a:pPr rtl="0">
              <a:lnSpc>
                <a:spcPct val="107000"/>
              </a:lnSpc>
              <a:spcAft>
                <a:spcPts val="800"/>
              </a:spcAft>
            </a:pPr>
            <a:endParaRPr lang="en-US" dirty="0"/>
          </a:p>
          <a:p>
            <a:pPr rtl="0">
              <a:lnSpc>
                <a:spcPct val="107000"/>
              </a:lnSpc>
              <a:spcAft>
                <a:spcPts val="800"/>
              </a:spcAft>
            </a:pPr>
            <a:endParaRPr lang="en-US" dirty="0"/>
          </a:p>
          <a:p>
            <a:pPr rtl="0">
              <a:lnSpc>
                <a:spcPct val="107000"/>
              </a:lnSpc>
              <a:spcAft>
                <a:spcPts val="800"/>
              </a:spcAft>
            </a:pPr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0" y="2701077"/>
            <a:ext cx="5250897" cy="29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EEE2E-A686-7F80-E3BD-151A7CC1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615553"/>
          </a:xfrm>
        </p:spPr>
        <p:txBody>
          <a:bodyPr/>
          <a:lstStyle/>
          <a:p>
            <a:pPr algn="ctr"/>
            <a:r>
              <a:rPr lang="en-IN" sz="4000" dirty="0"/>
              <a:t>CRASH PREDICTION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6F71-415B-8F7A-DD59-8724F5E28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594246"/>
            <a:ext cx="11506200" cy="4154984"/>
          </a:xfrm>
        </p:spPr>
        <p:txBody>
          <a:bodyPr/>
          <a:lstStyle/>
          <a:p>
            <a:r>
              <a:rPr lang="en-IN" dirty="0"/>
              <a:t>➥ </a:t>
            </a:r>
            <a:r>
              <a:rPr lang="en-IN" b="1" dirty="0"/>
              <a:t>Data Source:</a:t>
            </a:r>
            <a:endParaRPr lang="en-IN" dirty="0"/>
          </a:p>
          <a:p>
            <a:r>
              <a:rPr lang="en-IN" b="1" dirty="0"/>
              <a:t>Real-time metrics:</a:t>
            </a:r>
            <a:r>
              <a:rPr lang="en-IN" dirty="0"/>
              <a:t> messages in, bytes in, CPU, memory, disk (from Prometheus every 6 seconds)</a:t>
            </a:r>
          </a:p>
          <a:p>
            <a:r>
              <a:rPr lang="en-IN" b="1" dirty="0"/>
              <a:t>Preprocessing:</a:t>
            </a:r>
            <a:r>
              <a:rPr lang="en-IN" dirty="0"/>
              <a:t> Filter invalid data, align timestamps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➥ </a:t>
            </a:r>
            <a:r>
              <a:rPr lang="en-IN" b="1" dirty="0"/>
              <a:t>Feature Engineering:</a:t>
            </a:r>
          </a:p>
          <a:p>
            <a:r>
              <a:rPr lang="en-IN" b="1" dirty="0"/>
              <a:t>Statistical features:</a:t>
            </a:r>
            <a:r>
              <a:rPr lang="en-IN" dirty="0"/>
              <a:t> moving average, standard deviation, trends</a:t>
            </a:r>
          </a:p>
          <a:p>
            <a:r>
              <a:rPr lang="en-IN" b="1" dirty="0"/>
              <a:t>Prophet forecasts:</a:t>
            </a:r>
            <a:r>
              <a:rPr lang="en-IN" dirty="0"/>
              <a:t> 1-step forward for messages, CPU, and memory; trend slopes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➥ </a:t>
            </a:r>
            <a:r>
              <a:rPr lang="en-IN" b="1" dirty="0"/>
              <a:t>Final Model:</a:t>
            </a:r>
            <a:endParaRPr lang="en-IN" dirty="0"/>
          </a:p>
          <a:p>
            <a:r>
              <a:rPr lang="en-IN" b="1" dirty="0"/>
              <a:t>Type:</a:t>
            </a:r>
            <a:r>
              <a:rPr lang="en-IN" dirty="0"/>
              <a:t> </a:t>
            </a:r>
            <a:r>
              <a:rPr lang="en-IN" dirty="0" err="1"/>
              <a:t>LightGBM</a:t>
            </a:r>
            <a:r>
              <a:rPr lang="en-IN" dirty="0"/>
              <a:t> Classifier</a:t>
            </a:r>
          </a:p>
          <a:p>
            <a:r>
              <a:rPr lang="en-IN" b="1" dirty="0"/>
              <a:t>Target:</a:t>
            </a:r>
            <a:r>
              <a:rPr lang="en-IN" dirty="0"/>
              <a:t> Crash (1) or no Crash (0)</a:t>
            </a:r>
          </a:p>
          <a:p>
            <a:r>
              <a:rPr lang="en-IN" b="1" dirty="0"/>
              <a:t>Training:</a:t>
            </a:r>
            <a:r>
              <a:rPr lang="en-IN" dirty="0"/>
              <a:t> periodic (every 5 minutes) with </a:t>
            </a:r>
            <a:r>
              <a:rPr lang="en-IN" dirty="0" err="1"/>
              <a:t>labeled</a:t>
            </a:r>
            <a:r>
              <a:rPr lang="en-IN" dirty="0"/>
              <a:t> data under normal and stressed conditions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35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F72A-8E76-36C4-F9B0-356D7CB1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553998"/>
          </a:xfrm>
        </p:spPr>
        <p:txBody>
          <a:bodyPr/>
          <a:lstStyle/>
          <a:p>
            <a:pPr algn="ctr"/>
            <a:r>
              <a:rPr lang="en-IN" sz="3600" dirty="0"/>
              <a:t>MODEL FLOW AND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765CF-907D-D6FF-80FA-20816D5A7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943" y="1417188"/>
            <a:ext cx="5486400" cy="3626525"/>
          </a:xfrm>
        </p:spPr>
        <p:txBody>
          <a:bodyPr/>
          <a:lstStyle/>
          <a:p>
            <a:r>
              <a:rPr lang="en-IN" dirty="0"/>
              <a:t>➥ </a:t>
            </a:r>
            <a:r>
              <a:rPr lang="en-IN" b="1" dirty="0"/>
              <a:t>Workflow:</a:t>
            </a:r>
            <a:br>
              <a:rPr lang="en-IN" dirty="0"/>
            </a:br>
            <a:r>
              <a:rPr lang="en-IN" dirty="0"/>
              <a:t>1️⃣ </a:t>
            </a:r>
            <a:r>
              <a:rPr lang="en-IN" b="1" dirty="0" err="1"/>
              <a:t>Preprocessing</a:t>
            </a:r>
            <a:r>
              <a:rPr lang="en-IN" b="1" dirty="0"/>
              <a:t>:</a:t>
            </a:r>
            <a:r>
              <a:rPr lang="en-IN" dirty="0"/>
              <a:t> raw metrics → cleaned, standardized</a:t>
            </a:r>
            <a:br>
              <a:rPr lang="en-IN" dirty="0"/>
            </a:br>
            <a:r>
              <a:rPr lang="en-IN" dirty="0"/>
              <a:t>2️⃣ </a:t>
            </a:r>
            <a:r>
              <a:rPr lang="en-IN" b="1" dirty="0"/>
              <a:t>Feature Generation:</a:t>
            </a:r>
            <a:r>
              <a:rPr lang="en-IN" dirty="0"/>
              <a:t> historical + resource addition</a:t>
            </a:r>
            <a:br>
              <a:rPr lang="en-IN" dirty="0"/>
            </a:br>
            <a:r>
              <a:rPr lang="en-IN" dirty="0"/>
              <a:t>3️⃣ </a:t>
            </a:r>
            <a:r>
              <a:rPr lang="en-IN" b="1" dirty="0"/>
              <a:t>Classification:</a:t>
            </a:r>
            <a:r>
              <a:rPr lang="en-IN" dirty="0"/>
              <a:t> </a:t>
            </a:r>
            <a:r>
              <a:rPr lang="en-IN" dirty="0" err="1"/>
              <a:t>LightGBM</a:t>
            </a:r>
            <a:r>
              <a:rPr lang="en-IN" dirty="0"/>
              <a:t> uses 7+ features to predict 5-second forward probability of a crash</a:t>
            </a:r>
            <a:br>
              <a:rPr lang="en-IN" dirty="0"/>
            </a:br>
            <a:r>
              <a:rPr lang="en-IN" dirty="0"/>
              <a:t>4️⃣ </a:t>
            </a:r>
            <a:r>
              <a:rPr lang="en-IN" b="1" dirty="0"/>
              <a:t>Decision:</a:t>
            </a:r>
            <a:r>
              <a:rPr lang="en-IN" dirty="0"/>
              <a:t> probability smoothed by moving average; severity level assigned (info, low, medium, high, critical)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➥ </a:t>
            </a:r>
            <a:r>
              <a:rPr lang="en-IN" b="1" dirty="0"/>
              <a:t>Strengths:</a:t>
            </a:r>
            <a:br>
              <a:rPr lang="en-IN" dirty="0"/>
            </a:br>
            <a:r>
              <a:rPr lang="en-IN" dirty="0"/>
              <a:t>✅ Combines </a:t>
            </a:r>
            <a:r>
              <a:rPr lang="en-IN" b="1" dirty="0"/>
              <a:t>real-time signals</a:t>
            </a:r>
            <a:r>
              <a:rPr lang="en-IN" dirty="0"/>
              <a:t> with </a:t>
            </a:r>
            <a:r>
              <a:rPr lang="en-IN" b="1" dirty="0"/>
              <a:t>future trends</a:t>
            </a:r>
            <a:br>
              <a:rPr lang="en-IN" dirty="0"/>
            </a:br>
            <a:r>
              <a:rPr lang="en-IN" dirty="0"/>
              <a:t>✅ Learns from </a:t>
            </a:r>
            <a:r>
              <a:rPr lang="en-IN" dirty="0" err="1"/>
              <a:t>labeled</a:t>
            </a:r>
            <a:r>
              <a:rPr lang="en-IN" dirty="0"/>
              <a:t> data — less prone to false positives</a:t>
            </a:r>
            <a:br>
              <a:rPr lang="en-IN" dirty="0"/>
            </a:br>
            <a:r>
              <a:rPr lang="en-IN" dirty="0"/>
              <a:t>✅ Adaptable — periodic training lets it stay up to date</a:t>
            </a:r>
            <a:br>
              <a:rPr lang="en-IN" dirty="0"/>
            </a:br>
            <a:r>
              <a:rPr lang="en-IN" dirty="0"/>
              <a:t>✅ Better accuracy and robustness than previous regression approach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5B02F-5F8B-E4BB-E92F-7952C7F9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248" y="1855787"/>
            <a:ext cx="4719638" cy="31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91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D420-551C-7E4D-AE29-32244B9A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615553"/>
          </a:xfrm>
        </p:spPr>
        <p:txBody>
          <a:bodyPr/>
          <a:lstStyle/>
          <a:p>
            <a:pPr algn="ctr"/>
            <a:r>
              <a:rPr lang="en-IN" sz="4000" dirty="0"/>
              <a:t>MODEL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889A3-F577-0CC0-872D-4AA3A8281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143000"/>
            <a:ext cx="4724400" cy="2057400"/>
          </a:xfrm>
        </p:spPr>
        <p:txBody>
          <a:bodyPr/>
          <a:lstStyle/>
          <a:p>
            <a:r>
              <a:rPr lang="en-US" sz="1600" b="1" dirty="0">
                <a:solidFill>
                  <a:schemeClr val="tx1"/>
                </a:solidFill>
              </a:rPr>
              <a:t>1. Linear Regression (Baseline Model)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Goal:</a:t>
            </a:r>
            <a:r>
              <a:rPr lang="en-US" sz="1600" dirty="0">
                <a:solidFill>
                  <a:schemeClr val="tx1"/>
                </a:solidFill>
              </a:rPr>
              <a:t> Predict CPU usage and Kafka traffic (message rate).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Pros:</a:t>
            </a:r>
            <a:r>
              <a:rPr lang="en-US" sz="1600" dirty="0">
                <a:solidFill>
                  <a:schemeClr val="tx1"/>
                </a:solidFill>
              </a:rPr>
              <a:t> Simple to implement and interpret.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Limitations: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Could not capture non-linear relationships between system metrics.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Poor generalization under varying load conditions.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Failed to identify early signs of instability or crash.</a:t>
            </a: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pPr lvl="1"/>
            <a:endParaRPr lang="en-US" sz="1600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6B19-F2F9-F051-E32B-0D7215E14950}"/>
              </a:ext>
            </a:extLst>
          </p:cNvPr>
          <p:cNvSpPr txBox="1"/>
          <p:nvPr/>
        </p:nvSpPr>
        <p:spPr>
          <a:xfrm>
            <a:off x="449943" y="3668939"/>
            <a:ext cx="5638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1"/>
                </a:solidFill>
              </a:rPr>
              <a:t>2. </a:t>
            </a:r>
            <a:r>
              <a:rPr lang="en-IN" sz="1400" b="1" dirty="0" err="1">
                <a:solidFill>
                  <a:schemeClr val="tx1"/>
                </a:solidFill>
              </a:rPr>
              <a:t>LightGBM</a:t>
            </a:r>
            <a:r>
              <a:rPr lang="en-IN" sz="1400" b="1" dirty="0">
                <a:solidFill>
                  <a:schemeClr val="tx1"/>
                </a:solidFill>
              </a:rPr>
              <a:t> Regressor (Improved Accuracy)</a:t>
            </a:r>
          </a:p>
          <a:p>
            <a:r>
              <a:rPr lang="en-IN" sz="1400" b="1" dirty="0">
                <a:solidFill>
                  <a:schemeClr val="tx1"/>
                </a:solidFill>
              </a:rPr>
              <a:t>Goal:</a:t>
            </a:r>
            <a:r>
              <a:rPr lang="en-IN" sz="1400" dirty="0">
                <a:solidFill>
                  <a:schemeClr val="tx1"/>
                </a:solidFill>
              </a:rPr>
              <a:t> Improve prediction of system resource metrics (e.g., CPU usage).</a:t>
            </a:r>
          </a:p>
          <a:p>
            <a:r>
              <a:rPr lang="en-IN" sz="1400" b="1" dirty="0">
                <a:solidFill>
                  <a:schemeClr val="tx1"/>
                </a:solidFill>
              </a:rPr>
              <a:t>Pros:</a:t>
            </a:r>
            <a:endParaRPr lang="en-IN" sz="1400" dirty="0">
              <a:solidFill>
                <a:schemeClr val="tx1"/>
              </a:solidFill>
            </a:endParaRPr>
          </a:p>
          <a:p>
            <a:pPr lvl="1"/>
            <a:r>
              <a:rPr lang="en-IN" sz="1400" dirty="0">
                <a:solidFill>
                  <a:schemeClr val="tx1"/>
                </a:solidFill>
              </a:rPr>
              <a:t>Handled non-linear interactions better than linear models.</a:t>
            </a:r>
          </a:p>
          <a:p>
            <a:pPr lvl="1"/>
            <a:r>
              <a:rPr lang="en-IN" sz="1400" dirty="0">
                <a:solidFill>
                  <a:schemeClr val="tx1"/>
                </a:solidFill>
              </a:rPr>
              <a:t>Provided better prediction accuracy under dynamic loads.</a:t>
            </a:r>
          </a:p>
          <a:p>
            <a:r>
              <a:rPr lang="en-IN" sz="1400" b="1" dirty="0">
                <a:solidFill>
                  <a:schemeClr val="tx1"/>
                </a:solidFill>
              </a:rPr>
              <a:t>Limitations:</a:t>
            </a:r>
            <a:endParaRPr lang="en-IN" sz="1400" dirty="0">
              <a:solidFill>
                <a:schemeClr val="tx1"/>
              </a:solidFill>
            </a:endParaRPr>
          </a:p>
          <a:p>
            <a:pPr lvl="1"/>
            <a:r>
              <a:rPr lang="en-IN" sz="1400" dirty="0">
                <a:solidFill>
                  <a:schemeClr val="tx1"/>
                </a:solidFill>
              </a:rPr>
              <a:t>Crash detection required </a:t>
            </a:r>
            <a:r>
              <a:rPr lang="en-IN" sz="1400" b="1" dirty="0">
                <a:solidFill>
                  <a:schemeClr val="tx1"/>
                </a:solidFill>
              </a:rPr>
              <a:t>manual thresholding</a:t>
            </a:r>
            <a:r>
              <a:rPr lang="en-IN" sz="1400" dirty="0">
                <a:solidFill>
                  <a:schemeClr val="tx1"/>
                </a:solidFill>
              </a:rPr>
              <a:t> (e.g., CPU &gt; 85%), which:</a:t>
            </a:r>
          </a:p>
          <a:p>
            <a:pPr lvl="2"/>
            <a:r>
              <a:rPr lang="en-IN" sz="1400" dirty="0">
                <a:solidFill>
                  <a:schemeClr val="tx1"/>
                </a:solidFill>
              </a:rPr>
              <a:t>Was not adaptive or scalable.</a:t>
            </a:r>
          </a:p>
          <a:p>
            <a:pPr lvl="2"/>
            <a:r>
              <a:rPr lang="en-IN" sz="1400" dirty="0">
                <a:solidFill>
                  <a:schemeClr val="tx1"/>
                </a:solidFill>
              </a:rPr>
              <a:t>Could miss edge cases or generate false positives.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45C52-10FA-87E2-A244-BE9E8AC2F1DD}"/>
              </a:ext>
            </a:extLst>
          </p:cNvPr>
          <p:cNvSpPr txBox="1"/>
          <p:nvPr/>
        </p:nvSpPr>
        <p:spPr>
          <a:xfrm>
            <a:off x="6088742" y="889873"/>
            <a:ext cx="57984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3. </a:t>
            </a:r>
            <a:r>
              <a:rPr lang="en-US" sz="1400" b="1" dirty="0" err="1">
                <a:solidFill>
                  <a:schemeClr val="tx1"/>
                </a:solidFill>
              </a:rPr>
              <a:t>LightGBM</a:t>
            </a:r>
            <a:r>
              <a:rPr lang="en-US" sz="1400" b="1" dirty="0">
                <a:solidFill>
                  <a:schemeClr val="tx1"/>
                </a:solidFill>
              </a:rPr>
              <a:t> Classifier (Crash Prediction Model)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Goal:</a:t>
            </a:r>
            <a:r>
              <a:rPr lang="en-US" sz="1400" dirty="0">
                <a:solidFill>
                  <a:schemeClr val="tx1"/>
                </a:solidFill>
              </a:rPr>
              <a:t> Classify whether a system is at risk of crash.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Key Change:</a:t>
            </a:r>
            <a:r>
              <a:rPr lang="en-US" sz="1400" dirty="0">
                <a:solidFill>
                  <a:schemeClr val="tx1"/>
                </a:solidFill>
              </a:rPr>
              <a:t> Trained on </a:t>
            </a:r>
            <a:r>
              <a:rPr lang="en-US" sz="1400" b="1" dirty="0">
                <a:solidFill>
                  <a:schemeClr val="tx1"/>
                </a:solidFill>
              </a:rPr>
              <a:t>labeled crash data</a:t>
            </a:r>
            <a:r>
              <a:rPr lang="en-US" sz="1400" dirty="0">
                <a:solidFill>
                  <a:schemeClr val="tx1"/>
                </a:solidFill>
              </a:rPr>
              <a:t> instead of just raw metrics.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Enhancements: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Integrated </a:t>
            </a:r>
            <a:r>
              <a:rPr lang="en-US" sz="1400" b="1" dirty="0">
                <a:solidFill>
                  <a:schemeClr val="tx1"/>
                </a:solidFill>
              </a:rPr>
              <a:t>Facebook Prophet</a:t>
            </a:r>
            <a:r>
              <a:rPr lang="en-US" sz="1400" dirty="0">
                <a:solidFill>
                  <a:schemeClr val="tx1"/>
                </a:solidFill>
              </a:rPr>
              <a:t> to include </a:t>
            </a:r>
            <a:r>
              <a:rPr lang="en-US" sz="1400" b="1" dirty="0">
                <a:solidFill>
                  <a:schemeClr val="tx1"/>
                </a:solidFill>
              </a:rPr>
              <a:t>forecasted metrics</a:t>
            </a:r>
            <a:r>
              <a:rPr lang="en-US" sz="1400" dirty="0">
                <a:solidFill>
                  <a:schemeClr val="tx1"/>
                </a:solidFill>
              </a:rPr>
              <a:t> (e.g., CPU or Kafka message rate trends).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Used both current and near-future system state as input features.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Outcome: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Significant boost in </a:t>
            </a:r>
            <a:r>
              <a:rPr lang="en-US" sz="1400" b="1" dirty="0">
                <a:solidFill>
                  <a:schemeClr val="tx1"/>
                </a:solidFill>
              </a:rPr>
              <a:t>early warning capability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Higher </a:t>
            </a:r>
            <a:r>
              <a:rPr lang="en-US" sz="1400" b="1" dirty="0">
                <a:solidFill>
                  <a:schemeClr val="tx1"/>
                </a:solidFill>
              </a:rPr>
              <a:t>precision</a:t>
            </a:r>
            <a:r>
              <a:rPr lang="en-US" sz="1400" dirty="0">
                <a:solidFill>
                  <a:schemeClr val="tx1"/>
                </a:solidFill>
              </a:rPr>
              <a:t> with reduced false positives in identifying crash-prone conditions.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DBE5A-4E0A-84BB-E894-EC8F8B1058FA}"/>
              </a:ext>
            </a:extLst>
          </p:cNvPr>
          <p:cNvSpPr txBox="1"/>
          <p:nvPr/>
        </p:nvSpPr>
        <p:spPr>
          <a:xfrm>
            <a:off x="6117772" y="3665764"/>
            <a:ext cx="562428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4. Resource Threshold Alerting (Root Cause Advice)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Goal:</a:t>
            </a:r>
            <a:r>
              <a:rPr lang="en-US" sz="1600" dirty="0">
                <a:solidFill>
                  <a:schemeClr val="tx1"/>
                </a:solidFill>
              </a:rPr>
              <a:t> Improve interpretability and operational usefulness.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New Target:</a:t>
            </a:r>
            <a:r>
              <a:rPr lang="en-US" sz="1600" dirty="0">
                <a:solidFill>
                  <a:schemeClr val="tx1"/>
                </a:solidFill>
              </a:rPr>
              <a:t> Predict </a:t>
            </a:r>
            <a:r>
              <a:rPr lang="en-US" sz="1600" b="1" dirty="0">
                <a:solidFill>
                  <a:schemeClr val="tx1"/>
                </a:solidFill>
              </a:rPr>
              <a:t>which resource (CPU, memory, disk, etc.)</a:t>
            </a:r>
            <a:r>
              <a:rPr lang="en-US" sz="1600" dirty="0">
                <a:solidFill>
                  <a:schemeClr val="tx1"/>
                </a:solidFill>
              </a:rPr>
              <a:t> is violating thresholds, not just message rate.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Purpose: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Enables </a:t>
            </a:r>
            <a:r>
              <a:rPr lang="en-US" sz="1600" b="1" dirty="0">
                <a:solidFill>
                  <a:schemeClr val="tx1"/>
                </a:solidFill>
              </a:rPr>
              <a:t>granular alerting</a:t>
            </a:r>
            <a:r>
              <a:rPr lang="en-US" sz="1600" dirty="0">
                <a:solidFill>
                  <a:schemeClr val="tx1"/>
                </a:solidFill>
              </a:rPr>
              <a:t> by identifying the </a:t>
            </a:r>
            <a:r>
              <a:rPr lang="en-US" sz="1600" b="1" dirty="0">
                <a:solidFill>
                  <a:schemeClr val="tx1"/>
                </a:solidFill>
              </a:rPr>
              <a:t>specific metric causing issues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Lays foundation for a </a:t>
            </a:r>
            <a:r>
              <a:rPr lang="en-US" sz="1600" b="1" dirty="0">
                <a:solidFill>
                  <a:schemeClr val="tx1"/>
                </a:solidFill>
              </a:rPr>
              <a:t>capacity advisory system</a:t>
            </a:r>
            <a:r>
              <a:rPr lang="en-US" sz="1600" dirty="0">
                <a:solidFill>
                  <a:schemeClr val="tx1"/>
                </a:solidFill>
              </a:rPr>
              <a:t> that suggests targeted actions (e.g., scale memory or reduce message rate).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Benefit:</a:t>
            </a:r>
            <a:r>
              <a:rPr lang="en-US" sz="1600" dirty="0">
                <a:solidFill>
                  <a:schemeClr val="tx1"/>
                </a:solidFill>
              </a:rPr>
              <a:t> Alerts are now </a:t>
            </a:r>
            <a:r>
              <a:rPr lang="en-US" sz="1600" b="1" dirty="0">
                <a:solidFill>
                  <a:schemeClr val="tx1"/>
                </a:solidFill>
              </a:rPr>
              <a:t>context-aware</a:t>
            </a:r>
            <a:r>
              <a:rPr lang="en-US" sz="1600" dirty="0">
                <a:solidFill>
                  <a:schemeClr val="tx1"/>
                </a:solidFill>
              </a:rPr>
              <a:t>, offering actionable insight into the </a:t>
            </a:r>
            <a:r>
              <a:rPr lang="en-US" sz="1600" b="1" dirty="0">
                <a:solidFill>
                  <a:schemeClr val="tx1"/>
                </a:solidFill>
              </a:rPr>
              <a:t>underlying cause</a:t>
            </a:r>
            <a:r>
              <a:rPr lang="en-US" sz="1600" dirty="0">
                <a:solidFill>
                  <a:schemeClr val="tx1"/>
                </a:solidFill>
              </a:rPr>
              <a:t> of potential crashes.</a:t>
            </a:r>
          </a:p>
          <a:p>
            <a:endParaRPr lang="en-IN" sz="16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86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9846-DB15-B74F-AAB5-C19404CF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553998"/>
          </a:xfrm>
        </p:spPr>
        <p:txBody>
          <a:bodyPr/>
          <a:lstStyle/>
          <a:p>
            <a:pPr algn="ctr"/>
            <a:r>
              <a:rPr lang="en-IN" sz="36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89322-98A8-D5DA-454B-8E179A5D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0626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✅ We successfully implemented an end-to-end pipeline for: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Real-time Kafka and system metric collection (using Node Exporter, JMX, and Prometheus)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Simulating stress conditions to observe behavior under pressure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Training and evaluating a </a:t>
            </a:r>
            <a:r>
              <a:rPr lang="en-US" sz="1600" dirty="0" err="1">
                <a:solidFill>
                  <a:schemeClr val="tx1"/>
                </a:solidFill>
              </a:rPr>
              <a:t>LightGBM</a:t>
            </a:r>
            <a:r>
              <a:rPr lang="en-US" sz="1600" dirty="0">
                <a:solidFill>
                  <a:schemeClr val="tx1"/>
                </a:solidFill>
              </a:rPr>
              <a:t> classifier to predict crashes based on multivariate signals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✅ The pipeline demonstrated that combining real-time signals with future trends (like Prophet forecasts) can effectively anticipate failures before they happen.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✅ Our approach is adaptive and scalable, allowing for periodic training and future expansion to multi-node clusters and additional signals.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✅ Overall, this framework can help improve resiliency, reduce downtime, and enable proactive scaling and maintenance decisions in distributed Kafka systems.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4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B9831-B4BA-3D24-4577-D78E787A4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11125200" cy="3600986"/>
          </a:xfrm>
        </p:spPr>
        <p:txBody>
          <a:bodyPr/>
          <a:lstStyle/>
          <a:p>
            <a:r>
              <a:rPr lang="en-US" sz="2400" b="1" dirty="0"/>
              <a:t>CHALLENGES:</a:t>
            </a:r>
            <a:br>
              <a:rPr lang="en-US" sz="2400" dirty="0"/>
            </a:br>
            <a:r>
              <a:rPr lang="en-US" dirty="0"/>
              <a:t>1. Billing issues on VM (AWS EC2 instance)</a:t>
            </a:r>
            <a:br>
              <a:rPr lang="en-US" dirty="0"/>
            </a:br>
            <a:r>
              <a:rPr lang="en-US" dirty="0"/>
              <a:t>2. Stress testing and finding the proper simulator code</a:t>
            </a:r>
            <a:br>
              <a:rPr lang="en-US" dirty="0"/>
            </a:br>
            <a:r>
              <a:rPr lang="en-US" dirty="0"/>
              <a:t>3. The big difference between stress datapoints and normal datapoints as stress testing can't be done for long hours      on a billed AWS.</a:t>
            </a:r>
            <a:br>
              <a:rPr lang="en-US" sz="2000" dirty="0"/>
            </a:br>
            <a:endParaRPr lang="en-US" sz="2000" dirty="0"/>
          </a:p>
          <a:p>
            <a:br>
              <a:rPr lang="en-US" sz="2000" dirty="0"/>
            </a:br>
            <a:r>
              <a:rPr lang="en-US" sz="2400" b="1" dirty="0"/>
              <a:t>FUTURE ADVANCEMENTS:</a:t>
            </a:r>
            <a:br>
              <a:rPr lang="en-IN" sz="2400" dirty="0"/>
            </a:br>
            <a:r>
              <a:rPr lang="en-IN" dirty="0"/>
              <a:t>1. </a:t>
            </a:r>
            <a:r>
              <a:rPr lang="en-US" dirty="0"/>
              <a:t>Expanding on multi node system</a:t>
            </a:r>
            <a:br>
              <a:rPr lang="en-US" dirty="0"/>
            </a:br>
            <a:r>
              <a:rPr lang="en-US" dirty="0"/>
              <a:t>2. Improving ML model accuracy</a:t>
            </a:r>
            <a:br>
              <a:rPr lang="en-US" dirty="0"/>
            </a:br>
            <a:r>
              <a:rPr lang="en-US" dirty="0"/>
              <a:t>3. Deployment of the system </a:t>
            </a:r>
            <a:br>
              <a:rPr lang="en-US" dirty="0"/>
            </a:br>
            <a:r>
              <a:rPr lang="en-US" dirty="0"/>
              <a:t>4. Expanding on more attributes like network </a:t>
            </a:r>
            <a:r>
              <a:rPr lang="en-US" dirty="0" err="1"/>
              <a:t>i</a:t>
            </a:r>
            <a:r>
              <a:rPr lang="en-US" dirty="0"/>
              <a:t>/o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465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20015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3048000" y="306934"/>
            <a:ext cx="6866255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en-US" sz="4000" dirty="0"/>
              <a:t>PROBLEM STATEMENT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1A4E402-4714-47FC-947A-F4639C28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98041"/>
            <a:ext cx="1050444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/>
              <a:t>In modern cloud-native and data-intensive environments, efficient resource monitoring is critical to ensure system reliability, scalability, and cost-effectiveness. This project aims to build a comprehensive, real-time resource monitoring and capacity advisory framework for services such as Apache Kafka.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B30824-0A28-467B-AB55-7A467CEB3080}"/>
              </a:ext>
            </a:extLst>
          </p:cNvPr>
          <p:cNvSpPr txBox="1"/>
          <p:nvPr/>
        </p:nvSpPr>
        <p:spPr>
          <a:xfrm>
            <a:off x="457200" y="2819400"/>
            <a:ext cx="10896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Objectives:</a:t>
            </a:r>
            <a:br>
              <a:rPr lang="en-US" sz="1800" b="1" dirty="0"/>
            </a:br>
            <a:r>
              <a:rPr lang="en-US" sz="1800" b="1" dirty="0"/>
              <a:t>1. Develop an algorithm</a:t>
            </a:r>
            <a:r>
              <a:rPr lang="en-US" sz="1800" dirty="0"/>
              <a:t> that advises on resource or capacity needs based on the types of monitoring services.</a:t>
            </a:r>
            <a:br>
              <a:rPr lang="en-US" sz="1800" dirty="0"/>
            </a:br>
            <a:r>
              <a:rPr lang="en-US" sz="1800" dirty="0"/>
              <a:t>2. </a:t>
            </a:r>
            <a:r>
              <a:rPr lang="en-US" sz="1800" b="1" dirty="0"/>
              <a:t>Build a monitoring framework</a:t>
            </a:r>
            <a:r>
              <a:rPr lang="en-US" sz="1800" dirty="0"/>
              <a:t> to capture the utilization of resources such as </a:t>
            </a:r>
            <a:r>
              <a:rPr lang="en-US" sz="1800" b="1" dirty="0"/>
              <a:t>disk space, memory, and CPU usage</a:t>
            </a:r>
            <a:r>
              <a:rPr lang="en-US" sz="1800" dirty="0"/>
              <a:t>, integrating various monitoring solutions like.</a:t>
            </a:r>
            <a:br>
              <a:rPr lang="en-US" sz="1800" dirty="0"/>
            </a:br>
            <a:r>
              <a:rPr lang="en-US" sz="1800" dirty="0"/>
              <a:t>3. </a:t>
            </a:r>
            <a:r>
              <a:rPr lang="en-US" sz="1800" b="1" dirty="0"/>
              <a:t>Creating Comprehensive Weekly Reports </a:t>
            </a:r>
            <a:r>
              <a:rPr lang="en-US" sz="1800" dirty="0"/>
              <a:t>containing graphs and usage statistics over time (</a:t>
            </a:r>
            <a:r>
              <a:rPr lang="en-US" sz="1800" dirty="0" err="1"/>
              <a:t>hourly,monthly,weekly</a:t>
            </a:r>
            <a:r>
              <a:rPr lang="en-US" sz="1800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34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20015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B897003-03C4-47E5-BA06-104A0A411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98" y="497428"/>
            <a:ext cx="1176020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1.Continuously monitors CPU, memory, and disk utilization of services like Kafka</a:t>
            </a:r>
            <a:br>
              <a:rPr lang="en-US" dirty="0"/>
            </a:br>
            <a:r>
              <a:rPr lang="en-US" dirty="0"/>
              <a:t>2.ML model that gives alerts under stress condition when a threshold is reached telling the users to take necessary actions in order to prevent system crashes.</a:t>
            </a:r>
            <a:br>
              <a:rPr lang="en-US" dirty="0"/>
            </a:br>
            <a:r>
              <a:rPr lang="en-US" dirty="0"/>
              <a:t>3.Uses JMX Exporter and Node Exporter to collect </a:t>
            </a:r>
            <a:r>
              <a:rPr lang="en-US" dirty="0" err="1"/>
              <a:t>kafka</a:t>
            </a:r>
            <a:r>
              <a:rPr lang="en-US" dirty="0"/>
              <a:t> and system metrics respectively, Prometheus for scraping, and Grafana for visualization.</a:t>
            </a:r>
            <a:br>
              <a:rPr lang="en-US" dirty="0"/>
            </a:br>
            <a:r>
              <a:rPr lang="en-US" dirty="0"/>
              <a:t>4.Captures and stores metrics over time (hourly/daily/weekly). Exports Prometheus metrics as CSV for offline analysis or machine learning training.</a:t>
            </a:r>
            <a:br>
              <a:rPr lang="en-US" dirty="0"/>
            </a:br>
            <a:r>
              <a:rPr lang="en-US" dirty="0"/>
              <a:t>5.Pre-built Grafana dashboards for monitoring each service individually and comparatively.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C5CC9-9D9A-4BFD-90D3-C6A6A247E63E}"/>
              </a:ext>
            </a:extLst>
          </p:cNvPr>
          <p:cNvSpPr txBox="1"/>
          <p:nvPr/>
        </p:nvSpPr>
        <p:spPr>
          <a:xfrm flipH="1">
            <a:off x="266698" y="86235"/>
            <a:ext cx="367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0" lang="en-US" sz="2400" b="1" i="0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Features:</a:t>
            </a:r>
            <a:endParaRPr lang="en-IN" sz="2400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25FB6F8-91EA-4283-A7CB-538969220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398" y="3429000"/>
            <a:ext cx="1176020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/>
              <a:t>The project utilizes the following technologies and tools for development and deployment:</a:t>
            </a:r>
            <a:br>
              <a:rPr lang="en-US" dirty="0"/>
            </a:br>
            <a:r>
              <a:rPr lang="en-US" dirty="0"/>
              <a:t>1. Programming Languages: Python, Bash Scripting</a:t>
            </a:r>
            <a:br>
              <a:rPr lang="en-US" dirty="0"/>
            </a:br>
            <a:r>
              <a:rPr lang="en-US" dirty="0"/>
              <a:t>2. Cloud Platforms: AWS</a:t>
            </a:r>
            <a:br>
              <a:rPr lang="en-US" dirty="0"/>
            </a:br>
            <a:r>
              <a:rPr lang="en-US" dirty="0"/>
              <a:t>3. Streaming &amp; Monitoring Platforms:</a:t>
            </a:r>
            <a:br>
              <a:rPr lang="en-US" dirty="0"/>
            </a:br>
            <a:r>
              <a:rPr lang="en-US" dirty="0"/>
              <a:t>4. Apache Kafka (real-time event streaming)</a:t>
            </a:r>
            <a:br>
              <a:rPr lang="en-US" dirty="0"/>
            </a:br>
            <a:r>
              <a:rPr lang="en-US" dirty="0"/>
              <a:t>5. Node Exporter (collects system metrics such as CPU, memory, disk usage, and network statistics for Prometheus)</a:t>
            </a:r>
            <a:br>
              <a:rPr lang="en-US" dirty="0"/>
            </a:br>
            <a:r>
              <a:rPr lang="en-US" dirty="0"/>
              <a:t>6. Prometheus (powerful metrics monitoring and alerting system)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F02433-DF70-4D87-B3A9-C5E7AE7D1760}"/>
              </a:ext>
            </a:extLst>
          </p:cNvPr>
          <p:cNvSpPr txBox="1"/>
          <p:nvPr/>
        </p:nvSpPr>
        <p:spPr>
          <a:xfrm flipH="1">
            <a:off x="266698" y="2993128"/>
            <a:ext cx="367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0" lang="en-US" sz="2400" b="1" i="0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 Used: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9991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20015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304800" y="205901"/>
            <a:ext cx="6866255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en-US" sz="4000" dirty="0"/>
              <a:t>ARCHITECTURE</a:t>
            </a:r>
            <a:r>
              <a:rPr lang="en-US" altLang="en-US" sz="2800" b="1" spc="1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lt"/>
              </a:rPr>
              <a:t> </a:t>
            </a:r>
            <a:r>
              <a:rPr lang="en-US" altLang="en-US" sz="4000" dirty="0"/>
              <a:t>DIAGRAM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F03F00-C2F4-4D27-A495-AEE2531BB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t="8101" r="13163" b="2400"/>
          <a:stretch/>
        </p:blipFill>
        <p:spPr>
          <a:xfrm>
            <a:off x="283606" y="838200"/>
            <a:ext cx="11656218" cy="51165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20015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2662872" y="282575"/>
            <a:ext cx="6866255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en-US" sz="4000" dirty="0"/>
              <a:t>MONITORING</a:t>
            </a:r>
            <a:r>
              <a:rPr lang="en-US" altLang="en-US" sz="2800" b="1" spc="1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lt"/>
              </a:rPr>
              <a:t> </a:t>
            </a:r>
            <a:r>
              <a:rPr lang="en-US" altLang="en-US" sz="4000" dirty="0"/>
              <a:t>CONFIGURATION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1A4E402-4714-47FC-947A-F4639C28C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51" y="2413337"/>
            <a:ext cx="36728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/>
              <a:t>Create swap file: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fallocate</a:t>
            </a:r>
            <a:r>
              <a:rPr lang="en-US" dirty="0"/>
              <a:t> -l 2G /</a:t>
            </a:r>
            <a:r>
              <a:rPr lang="en-US" dirty="0" err="1"/>
              <a:t>swapfile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600 /</a:t>
            </a:r>
            <a:r>
              <a:rPr lang="en-US" dirty="0" err="1"/>
              <a:t>swapfile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mkswap</a:t>
            </a:r>
            <a:r>
              <a:rPr lang="en-US" dirty="0"/>
              <a:t> /</a:t>
            </a:r>
            <a:r>
              <a:rPr lang="en-US" dirty="0" err="1"/>
              <a:t>swapfile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swapon</a:t>
            </a:r>
            <a:r>
              <a:rPr lang="en-US" dirty="0"/>
              <a:t> /</a:t>
            </a:r>
            <a:r>
              <a:rPr lang="en-US" dirty="0" err="1"/>
              <a:t>swapfile</a:t>
            </a:r>
            <a:endParaRPr 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/>
              <a:t>Update packages: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dirty="0" err="1"/>
              <a:t>sudo</a:t>
            </a:r>
            <a:r>
              <a:rPr lang="en-US" dirty="0"/>
              <a:t> yum update -y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EF7BF-E7B5-46FB-9FA7-A2D159904534}"/>
              </a:ext>
            </a:extLst>
          </p:cNvPr>
          <p:cNvSpPr txBox="1"/>
          <p:nvPr/>
        </p:nvSpPr>
        <p:spPr>
          <a:xfrm flipH="1">
            <a:off x="315950" y="1997838"/>
            <a:ext cx="367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kumimoji="0" lang="en-US" sz="2400" b="1" i="0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 System Preparation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9502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200150" y="7556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EF7BF-E7B5-46FB-9FA7-A2D159904534}"/>
              </a:ext>
            </a:extLst>
          </p:cNvPr>
          <p:cNvSpPr txBox="1"/>
          <p:nvPr/>
        </p:nvSpPr>
        <p:spPr>
          <a:xfrm flipH="1">
            <a:off x="228600" y="910744"/>
            <a:ext cx="367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</a:t>
            </a:r>
            <a:r>
              <a:rPr kumimoji="0" lang="en-US" sz="1800" b="1" i="0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</a:t>
            </a:r>
            <a:r>
              <a:rPr kumimoji="0" lang="en-US" sz="1800" b="1" i="0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B5607-9E5A-4C11-B0F9-3AA52FFB9DE9}"/>
              </a:ext>
            </a:extLst>
          </p:cNvPr>
          <p:cNvSpPr/>
          <p:nvPr/>
        </p:nvSpPr>
        <p:spPr>
          <a:xfrm>
            <a:off x="228600" y="1422941"/>
            <a:ext cx="883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Install Java: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sudo</a:t>
            </a:r>
            <a:r>
              <a:rPr lang="en-US" dirty="0"/>
              <a:t> yum install java-1.8.0-openjdk -y</a:t>
            </a:r>
          </a:p>
          <a:p>
            <a:pPr marL="171450" indent="-1714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u="sng" dirty="0"/>
              <a:t>Setup Kafka: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wget</a:t>
            </a:r>
            <a:r>
              <a:rPr lang="en-US" dirty="0"/>
              <a:t> https://dlcdn.apache.org/kafka/3.9.0/kafka_2.12-3.9.0.tgztar -</a:t>
            </a:r>
            <a:r>
              <a:rPr lang="en-US" dirty="0" err="1"/>
              <a:t>xvf</a:t>
            </a:r>
            <a:r>
              <a:rPr lang="en-US" dirty="0"/>
              <a:t> kafka_2.12-3.9.0.tgz</a:t>
            </a:r>
          </a:p>
          <a:p>
            <a:pPr marL="171450" indent="-1714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u="sng" dirty="0"/>
              <a:t>Start Zookeeper: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 err="1"/>
              <a:t>nohup</a:t>
            </a:r>
            <a:r>
              <a:rPr lang="en-IN" dirty="0"/>
              <a:t> bin/zookeeper-server-start.sh config/</a:t>
            </a:r>
            <a:r>
              <a:rPr lang="en-IN" dirty="0" err="1"/>
              <a:t>zookeeper.properties</a:t>
            </a:r>
            <a:r>
              <a:rPr lang="en-IN" dirty="0"/>
              <a:t> &gt; zookeeper.log 2&gt;&amp;1 &amp;</a:t>
            </a:r>
          </a:p>
          <a:p>
            <a:pPr marL="171450" indent="-1714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u="sng" dirty="0"/>
              <a:t>Setup JMX exporter: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dirty="0"/>
              <a:t>wget https://repo1.maven.org/maven2/io/prometheus/jmx/jmx_prometheus_jav aagent/1.0.1/jmx_prometheus_javaagent-1.0.1.jar</a:t>
            </a:r>
          </a:p>
          <a:p>
            <a:pPr marL="171450" indent="-17145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da-DK" u="sng" dirty="0"/>
              <a:t>Start Kafka wih JMX </a:t>
            </a:r>
            <a:r>
              <a:rPr lang="da-DK" u="sng" dirty="0">
                <a:sym typeface="Wingdings" panose="05000000000000000000" pitchFamily="2" charset="2"/>
              </a:rPr>
              <a:t>(PORT 7071)</a:t>
            </a:r>
            <a:endParaRPr lang="da-DK" u="sng" dirty="0"/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/>
              <a:t>export KAFKA_OPTS="$KAFKA_OPTS -</a:t>
            </a:r>
            <a:r>
              <a:rPr lang="en-IN" dirty="0" err="1"/>
              <a:t>javaagent</a:t>
            </a:r>
            <a:r>
              <a:rPr lang="en-IN" dirty="0"/>
              <a:t>:/opt/</a:t>
            </a:r>
            <a:r>
              <a:rPr lang="en-IN" dirty="0" err="1"/>
              <a:t>jmx</a:t>
            </a:r>
            <a:r>
              <a:rPr lang="en-IN" dirty="0"/>
              <a:t>-exporter/jmx_prometheus_javaagent-1.0.1.jar=7071:/opt/</a:t>
            </a:r>
            <a:r>
              <a:rPr lang="en-IN" dirty="0" err="1"/>
              <a:t>jmx</a:t>
            </a:r>
            <a:r>
              <a:rPr lang="en-IN" dirty="0"/>
              <a:t>-exporter/</a:t>
            </a:r>
            <a:r>
              <a:rPr lang="en-IN" dirty="0" err="1"/>
              <a:t>kafka-jmx-config.yaml</a:t>
            </a:r>
            <a:r>
              <a:rPr lang="en-IN" dirty="0"/>
              <a:t>"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dirty="0" err="1"/>
              <a:t>nohup</a:t>
            </a:r>
            <a:r>
              <a:rPr lang="en-IN" dirty="0"/>
              <a:t> bin/kafka-server-start.sh config/</a:t>
            </a:r>
            <a:r>
              <a:rPr lang="en-IN" dirty="0" err="1"/>
              <a:t>server.properties</a:t>
            </a:r>
            <a:r>
              <a:rPr lang="en-IN" dirty="0"/>
              <a:t> &gt; kafka.log 2&gt;&amp;1 &amp;</a:t>
            </a:r>
          </a:p>
        </p:txBody>
      </p:sp>
    </p:spTree>
    <p:extLst>
      <p:ext uri="{BB962C8B-B14F-4D97-AF65-F5344CB8AC3E}">
        <p14:creationId xmlns:p14="http://schemas.microsoft.com/office/powerpoint/2010/main" val="299058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F43C16-E714-4599-961C-96CB80C9A7AD}"/>
              </a:ext>
            </a:extLst>
          </p:cNvPr>
          <p:cNvSpPr txBox="1"/>
          <p:nvPr/>
        </p:nvSpPr>
        <p:spPr>
          <a:xfrm>
            <a:off x="87212" y="74273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III. Monitoring Setup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4789C-956D-418B-86DC-3CE8A458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360" y="2362199"/>
            <a:ext cx="7456240" cy="3654259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7EC51785-52F6-4103-A600-18E8CEE36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97" y="1050525"/>
            <a:ext cx="113427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b="1" u="sng" dirty="0"/>
              <a:t>Install And Start Node Exporter</a:t>
            </a:r>
            <a:r>
              <a:rPr lang="en-US" u="sng" dirty="0"/>
              <a:t> </a:t>
            </a:r>
            <a:r>
              <a:rPr lang="en-US" b="1" u="sng" dirty="0">
                <a:sym typeface="Wingdings" panose="05000000000000000000" pitchFamily="2" charset="2"/>
              </a:rPr>
              <a:t>(Port 9100)</a:t>
            </a:r>
            <a:endParaRPr lang="en-US" b="1" u="sng" dirty="0"/>
          </a:p>
          <a:p>
            <a:r>
              <a:rPr lang="en-US" dirty="0" err="1"/>
              <a:t>wget</a:t>
            </a:r>
            <a:r>
              <a:rPr lang="en-US" dirty="0"/>
              <a:t> https://github.com/prometheus/node_exporter/releases/latest/download/node_exporter-1.8.1.linux-amd64.tar.gz</a:t>
            </a:r>
          </a:p>
          <a:p>
            <a:r>
              <a:rPr lang="en-US" dirty="0" err="1"/>
              <a:t>nohup</a:t>
            </a:r>
            <a:r>
              <a:rPr lang="en-US" dirty="0"/>
              <a:t> ./</a:t>
            </a:r>
            <a:r>
              <a:rPr lang="en-US" dirty="0" err="1"/>
              <a:t>node_exporter</a:t>
            </a:r>
            <a:r>
              <a:rPr lang="en-US" dirty="0"/>
              <a:t> &gt; node_exporter.log 2&gt;&amp;1 &amp;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BBC3E-B356-4A8C-AA83-D49FF28C7748}"/>
              </a:ext>
            </a:extLst>
          </p:cNvPr>
          <p:cNvSpPr txBox="1"/>
          <p:nvPr/>
        </p:nvSpPr>
        <p:spPr>
          <a:xfrm>
            <a:off x="82797" y="643093"/>
            <a:ext cx="28039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</a:t>
            </a:r>
            <a:r>
              <a:rPr lang="en-US" sz="1800" b="1" dirty="0"/>
              <a:t>.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</a:t>
            </a:r>
            <a:r>
              <a:rPr lang="en-US" sz="1800" b="1" dirty="0"/>
              <a:t>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727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F43C16-E714-4599-961C-96CB80C9A7AD}"/>
              </a:ext>
            </a:extLst>
          </p:cNvPr>
          <p:cNvSpPr txBox="1"/>
          <p:nvPr/>
        </p:nvSpPr>
        <p:spPr>
          <a:xfrm>
            <a:off x="87212" y="74273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III. Monitoring Setup</a:t>
            </a:r>
          </a:p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364AD-852D-48C8-8D8A-B7875280150E}"/>
              </a:ext>
            </a:extLst>
          </p:cNvPr>
          <p:cNvSpPr/>
          <p:nvPr/>
        </p:nvSpPr>
        <p:spPr>
          <a:xfrm>
            <a:off x="112612" y="609600"/>
            <a:ext cx="11393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Install And Start Prometheus </a:t>
            </a:r>
            <a:r>
              <a:rPr lang="en-US" b="1" u="sng" dirty="0">
                <a:sym typeface="Wingdings" panose="05000000000000000000" pitchFamily="2" charset="2"/>
              </a:rPr>
              <a:t>(Port 9090)</a:t>
            </a:r>
            <a:endParaRPr lang="en-US" b="1" u="sng" dirty="0"/>
          </a:p>
          <a:p>
            <a:r>
              <a:rPr lang="en-US" dirty="0" err="1"/>
              <a:t>wget</a:t>
            </a:r>
            <a:r>
              <a:rPr lang="en-US" dirty="0"/>
              <a:t> https://github.com/prometheus/prometheus/releases/download/v2.51.0/prometheus-2.51.0.linux-amd64.tar.gz</a:t>
            </a:r>
          </a:p>
          <a:p>
            <a:r>
              <a:rPr lang="en-US" dirty="0" err="1"/>
              <a:t>nohup</a:t>
            </a:r>
            <a:r>
              <a:rPr lang="en-US" dirty="0"/>
              <a:t> ./</a:t>
            </a:r>
            <a:r>
              <a:rPr lang="en-US" dirty="0" err="1"/>
              <a:t>prometheus</a:t>
            </a:r>
            <a:r>
              <a:rPr lang="en-US" dirty="0"/>
              <a:t> --</a:t>
            </a:r>
            <a:r>
              <a:rPr lang="en-US" dirty="0" err="1"/>
              <a:t>config.file</a:t>
            </a:r>
            <a:r>
              <a:rPr lang="en-US" dirty="0"/>
              <a:t>=</a:t>
            </a:r>
            <a:r>
              <a:rPr lang="en-US" dirty="0" err="1"/>
              <a:t>prometheus.yml</a:t>
            </a:r>
            <a:r>
              <a:rPr lang="en-US" dirty="0"/>
              <a:t> &gt; prometheus.log 2&gt;&amp;1 &amp;</a:t>
            </a:r>
          </a:p>
        </p:txBody>
      </p:sp>
      <p:pic>
        <p:nvPicPr>
          <p:cNvPr id="2052" name="Picture 4" descr="https://lh7-rt.googleusercontent.com/slidesz/AGV_vUfyla0hSfj9zj9yoDefohrLjCt383d3Mk-iD_rGZjCJykjsVEeijUo_t23_OSj7LQJ3wotV0Rb1uVUqW0syJorJFrjroEOIaJmMz0fbbSmgm2TOM6fqTBFsTXSkD_gnyWYiiirB=s2048?key=hhl12gkHxPTqjlUcpmyGg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04" y="1981200"/>
            <a:ext cx="8485404" cy="40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5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2932</Words>
  <Application>Microsoft Office PowerPoint</Application>
  <PresentationFormat>Widescreen</PresentationFormat>
  <Paragraphs>276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 Unicode MS</vt:lpstr>
      <vt:lpstr>Book Antiqua</vt:lpstr>
      <vt:lpstr>Brygada 1918 Bold</vt:lpstr>
      <vt:lpstr>Calibri</vt:lpstr>
      <vt:lpstr>Consolas Medium</vt:lpstr>
      <vt:lpstr>Montserrat Medium</vt:lpstr>
      <vt:lpstr>Wingdings</vt:lpstr>
      <vt:lpstr>Office Theme</vt:lpstr>
      <vt:lpstr>PowerPoint Presentation</vt:lpstr>
      <vt:lpstr>PowerPoint Presentation</vt:lpstr>
      <vt:lpstr>PROBLEM STATEMENT</vt:lpstr>
      <vt:lpstr>PowerPoint Presentation</vt:lpstr>
      <vt:lpstr>ARCHITECTURE DIAGRAM</vt:lpstr>
      <vt:lpstr>MONITORING CONFIGURATION</vt:lpstr>
      <vt:lpstr>PowerPoint Presentation</vt:lpstr>
      <vt:lpstr>PowerPoint Presentation</vt:lpstr>
      <vt:lpstr>PowerPoint Presentation</vt:lpstr>
      <vt:lpstr>PowerPoint Presentation</vt:lpstr>
      <vt:lpstr>Collecting Metrics: Kafka &amp; Prometheus</vt:lpstr>
      <vt:lpstr>PowerPoint Presentation</vt:lpstr>
      <vt:lpstr>PowerPoint Presentation</vt:lpstr>
      <vt:lpstr>PowerPoint Presentation</vt:lpstr>
      <vt:lpstr>Stress Testing and Important Notes</vt:lpstr>
      <vt:lpstr>PowerPoint Presentation</vt:lpstr>
      <vt:lpstr>PowerPoint Presentation</vt:lpstr>
      <vt:lpstr>PowerPoint Presentation</vt:lpstr>
      <vt:lpstr>Stress Testing CPU   What is CPU load stress testing ?   </vt:lpstr>
      <vt:lpstr>Stress Testing CPU      Producer :   </vt:lpstr>
      <vt:lpstr>Stress Testing CPU      Stressing commands:  </vt:lpstr>
      <vt:lpstr>Stress Testing CPU       Python script to compute CPU usage  </vt:lpstr>
      <vt:lpstr>CRASH PREDICTION MODEL</vt:lpstr>
      <vt:lpstr>MODEL FLOW AND SUMMARY</vt:lpstr>
      <vt:lpstr>MODEL EVOLUTION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Sharma</dc:creator>
  <cp:lastModifiedBy>Abhilash Sarangi</cp:lastModifiedBy>
  <cp:revision>19</cp:revision>
  <dcterms:created xsi:type="dcterms:W3CDTF">2025-06-22T20:02:12Z</dcterms:created>
  <dcterms:modified xsi:type="dcterms:W3CDTF">2025-06-23T13:56:36Z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2025-06-16T05:30:00Z</vt:filetime>
  </property>
  <property fmtid="{D5CDD505-2E9C-101B-9397-08002B2CF9AE}" pid="3" name="LastSaved">
    <vt:filetime>2025-06-22T05:30:00Z</vt:filetime>
  </property>
  <property fmtid="{D5CDD505-2E9C-101B-9397-08002B2CF9AE}" pid="4" name="ICV">
    <vt:lpwstr>4EDAF4280B3148388D20E4ACA21ACBC4_13</vt:lpwstr>
  </property>
  <property fmtid="{D5CDD505-2E9C-101B-9397-08002B2CF9AE}" pid="5" name="KSOProductBuildVer">
    <vt:lpwstr>1033-12.2.0.21179</vt:lpwstr>
  </property>
</Properties>
</file>